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78" r:id="rId4"/>
    <p:sldId id="285" r:id="rId5"/>
    <p:sldId id="286" r:id="rId6"/>
    <p:sldId id="279" r:id="rId7"/>
    <p:sldId id="282" r:id="rId8"/>
    <p:sldId id="283" r:id="rId9"/>
    <p:sldId id="298" r:id="rId10"/>
    <p:sldId id="299" r:id="rId11"/>
    <p:sldId id="300" r:id="rId12"/>
    <p:sldId id="301" r:id="rId13"/>
    <p:sldId id="280" r:id="rId14"/>
    <p:sldId id="281" r:id="rId15"/>
    <p:sldId id="284" r:id="rId16"/>
    <p:sldId id="293" r:id="rId17"/>
    <p:sldId id="294" r:id="rId18"/>
    <p:sldId id="287" r:id="rId19"/>
    <p:sldId id="288" r:id="rId20"/>
    <p:sldId id="289" r:id="rId21"/>
    <p:sldId id="302" r:id="rId22"/>
    <p:sldId id="295" r:id="rId23"/>
    <p:sldId id="296" r:id="rId24"/>
    <p:sldId id="268" r:id="rId25"/>
    <p:sldId id="297" r:id="rId26"/>
    <p:sldId id="303" r:id="rId27"/>
  </p:sldIdLst>
  <p:sldSz cx="9144000" cy="5715000" type="screen16x10"/>
  <p:notesSz cx="6858000" cy="9144000"/>
  <p:defaultTextStyle>
    <a:defPPr>
      <a:defRPr lang="en-US"/>
    </a:defPPr>
    <a:lvl1pPr marL="0" algn="l" defTabSz="764164" rtl="0" eaLnBrk="1" latinLnBrk="0" hangingPunct="1">
      <a:defRPr sz="1500" kern="1200">
        <a:solidFill>
          <a:schemeClr val="tx1"/>
        </a:solidFill>
        <a:latin typeface="+mn-lt"/>
        <a:ea typeface="+mn-ea"/>
        <a:cs typeface="+mn-cs"/>
      </a:defRPr>
    </a:lvl1pPr>
    <a:lvl2pPr marL="382082" algn="l" defTabSz="764164" rtl="0" eaLnBrk="1" latinLnBrk="0" hangingPunct="1">
      <a:defRPr sz="1500" kern="1200">
        <a:solidFill>
          <a:schemeClr val="tx1"/>
        </a:solidFill>
        <a:latin typeface="+mn-lt"/>
        <a:ea typeface="+mn-ea"/>
        <a:cs typeface="+mn-cs"/>
      </a:defRPr>
    </a:lvl2pPr>
    <a:lvl3pPr marL="764164" algn="l" defTabSz="764164" rtl="0" eaLnBrk="1" latinLnBrk="0" hangingPunct="1">
      <a:defRPr sz="1500" kern="1200">
        <a:solidFill>
          <a:schemeClr val="tx1"/>
        </a:solidFill>
        <a:latin typeface="+mn-lt"/>
        <a:ea typeface="+mn-ea"/>
        <a:cs typeface="+mn-cs"/>
      </a:defRPr>
    </a:lvl3pPr>
    <a:lvl4pPr marL="1146246" algn="l" defTabSz="764164" rtl="0" eaLnBrk="1" latinLnBrk="0" hangingPunct="1">
      <a:defRPr sz="1500" kern="1200">
        <a:solidFill>
          <a:schemeClr val="tx1"/>
        </a:solidFill>
        <a:latin typeface="+mn-lt"/>
        <a:ea typeface="+mn-ea"/>
        <a:cs typeface="+mn-cs"/>
      </a:defRPr>
    </a:lvl4pPr>
    <a:lvl5pPr marL="1528328" algn="l" defTabSz="764164" rtl="0" eaLnBrk="1" latinLnBrk="0" hangingPunct="1">
      <a:defRPr sz="1500" kern="1200">
        <a:solidFill>
          <a:schemeClr val="tx1"/>
        </a:solidFill>
        <a:latin typeface="+mn-lt"/>
        <a:ea typeface="+mn-ea"/>
        <a:cs typeface="+mn-cs"/>
      </a:defRPr>
    </a:lvl5pPr>
    <a:lvl6pPr marL="1910410" algn="l" defTabSz="764164" rtl="0" eaLnBrk="1" latinLnBrk="0" hangingPunct="1">
      <a:defRPr sz="1500" kern="1200">
        <a:solidFill>
          <a:schemeClr val="tx1"/>
        </a:solidFill>
        <a:latin typeface="+mn-lt"/>
        <a:ea typeface="+mn-ea"/>
        <a:cs typeface="+mn-cs"/>
      </a:defRPr>
    </a:lvl6pPr>
    <a:lvl7pPr marL="2292492" algn="l" defTabSz="764164" rtl="0" eaLnBrk="1" latinLnBrk="0" hangingPunct="1">
      <a:defRPr sz="1500" kern="1200">
        <a:solidFill>
          <a:schemeClr val="tx1"/>
        </a:solidFill>
        <a:latin typeface="+mn-lt"/>
        <a:ea typeface="+mn-ea"/>
        <a:cs typeface="+mn-cs"/>
      </a:defRPr>
    </a:lvl7pPr>
    <a:lvl8pPr marL="2674574" algn="l" defTabSz="764164" rtl="0" eaLnBrk="1" latinLnBrk="0" hangingPunct="1">
      <a:defRPr sz="1500" kern="1200">
        <a:solidFill>
          <a:schemeClr val="tx1"/>
        </a:solidFill>
        <a:latin typeface="+mn-lt"/>
        <a:ea typeface="+mn-ea"/>
        <a:cs typeface="+mn-cs"/>
      </a:defRPr>
    </a:lvl8pPr>
    <a:lvl9pPr marL="3056656" algn="l" defTabSz="764164" rtl="0" eaLnBrk="1" latinLnBrk="0" hangingPunct="1">
      <a:defRPr sz="1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4BD"/>
    <a:srgbClr val="0000CC"/>
    <a:srgbClr val="BFEFBF"/>
    <a:srgbClr val="41D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4660"/>
  </p:normalViewPr>
  <p:slideViewPr>
    <p:cSldViewPr>
      <p:cViewPr>
        <p:scale>
          <a:sx n="80" d="100"/>
          <a:sy n="80" d="100"/>
        </p:scale>
        <p:origin x="-616" y="-96"/>
      </p:cViewPr>
      <p:guideLst>
        <p:guide orient="horz" pos="180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6"/>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382082" indent="0" algn="ctr">
              <a:buNone/>
              <a:defRPr>
                <a:solidFill>
                  <a:schemeClr val="tx1">
                    <a:tint val="75000"/>
                  </a:schemeClr>
                </a:solidFill>
              </a:defRPr>
            </a:lvl2pPr>
            <a:lvl3pPr marL="764164" indent="0" algn="ctr">
              <a:buNone/>
              <a:defRPr>
                <a:solidFill>
                  <a:schemeClr val="tx1">
                    <a:tint val="75000"/>
                  </a:schemeClr>
                </a:solidFill>
              </a:defRPr>
            </a:lvl3pPr>
            <a:lvl4pPr marL="1146246" indent="0" algn="ctr">
              <a:buNone/>
              <a:defRPr>
                <a:solidFill>
                  <a:schemeClr val="tx1">
                    <a:tint val="75000"/>
                  </a:schemeClr>
                </a:solidFill>
              </a:defRPr>
            </a:lvl4pPr>
            <a:lvl5pPr marL="1528328" indent="0" algn="ctr">
              <a:buNone/>
              <a:defRPr>
                <a:solidFill>
                  <a:schemeClr val="tx1">
                    <a:tint val="75000"/>
                  </a:schemeClr>
                </a:solidFill>
              </a:defRPr>
            </a:lvl5pPr>
            <a:lvl6pPr marL="1910410" indent="0" algn="ctr">
              <a:buNone/>
              <a:defRPr>
                <a:solidFill>
                  <a:schemeClr val="tx1">
                    <a:tint val="75000"/>
                  </a:schemeClr>
                </a:solidFill>
              </a:defRPr>
            </a:lvl6pPr>
            <a:lvl7pPr marL="2292492" indent="0" algn="ctr">
              <a:buNone/>
              <a:defRPr>
                <a:solidFill>
                  <a:schemeClr val="tx1">
                    <a:tint val="75000"/>
                  </a:schemeClr>
                </a:solidFill>
              </a:defRPr>
            </a:lvl7pPr>
            <a:lvl8pPr marL="2674574" indent="0" algn="ctr">
              <a:buNone/>
              <a:defRPr>
                <a:solidFill>
                  <a:schemeClr val="tx1">
                    <a:tint val="75000"/>
                  </a:schemeClr>
                </a:solidFill>
              </a:defRPr>
            </a:lvl8pPr>
            <a:lvl9pPr marL="305665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312EB8-94F6-4904-BF67-55C29C26418B}" type="datetimeFigureOut">
              <a:rPr lang="en-US" smtClean="0"/>
              <a:pPr/>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312EB8-94F6-4904-BF67-55C29C26418B}" type="datetimeFigureOut">
              <a:rPr lang="en-US" smtClean="0"/>
              <a:pPr/>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6"/>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2" y="228866"/>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312EB8-94F6-4904-BF67-55C29C26418B}" type="datetimeFigureOut">
              <a:rPr lang="en-US" smtClean="0"/>
              <a:pPr/>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312EB8-94F6-4904-BF67-55C29C26418B}" type="datetimeFigureOut">
              <a:rPr lang="en-US" smtClean="0"/>
              <a:pPr/>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3"/>
          </a:xfrm>
        </p:spPr>
        <p:txBody>
          <a:bodyPr anchor="t"/>
          <a:lstStyle>
            <a:lvl1pPr algn="l">
              <a:defRPr sz="33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1700">
                <a:solidFill>
                  <a:schemeClr val="tx1">
                    <a:tint val="75000"/>
                  </a:schemeClr>
                </a:solidFill>
              </a:defRPr>
            </a:lvl1pPr>
            <a:lvl2pPr marL="382082" indent="0">
              <a:buNone/>
              <a:defRPr sz="1500">
                <a:solidFill>
                  <a:schemeClr val="tx1">
                    <a:tint val="75000"/>
                  </a:schemeClr>
                </a:solidFill>
              </a:defRPr>
            </a:lvl2pPr>
            <a:lvl3pPr marL="764164" indent="0">
              <a:buNone/>
              <a:defRPr sz="1300">
                <a:solidFill>
                  <a:schemeClr val="tx1">
                    <a:tint val="75000"/>
                  </a:schemeClr>
                </a:solidFill>
              </a:defRPr>
            </a:lvl3pPr>
            <a:lvl4pPr marL="1146246" indent="0">
              <a:buNone/>
              <a:defRPr sz="1200">
                <a:solidFill>
                  <a:schemeClr val="tx1">
                    <a:tint val="75000"/>
                  </a:schemeClr>
                </a:solidFill>
              </a:defRPr>
            </a:lvl4pPr>
            <a:lvl5pPr marL="1528328" indent="0">
              <a:buNone/>
              <a:defRPr sz="1200">
                <a:solidFill>
                  <a:schemeClr val="tx1">
                    <a:tint val="75000"/>
                  </a:schemeClr>
                </a:solidFill>
              </a:defRPr>
            </a:lvl5pPr>
            <a:lvl6pPr marL="1910410" indent="0">
              <a:buNone/>
              <a:defRPr sz="1200">
                <a:solidFill>
                  <a:schemeClr val="tx1">
                    <a:tint val="75000"/>
                  </a:schemeClr>
                </a:solidFill>
              </a:defRPr>
            </a:lvl6pPr>
            <a:lvl7pPr marL="2292492" indent="0">
              <a:buNone/>
              <a:defRPr sz="1200">
                <a:solidFill>
                  <a:schemeClr val="tx1">
                    <a:tint val="75000"/>
                  </a:schemeClr>
                </a:solidFill>
              </a:defRPr>
            </a:lvl7pPr>
            <a:lvl8pPr marL="2674574" indent="0">
              <a:buNone/>
              <a:defRPr sz="1200">
                <a:solidFill>
                  <a:schemeClr val="tx1">
                    <a:tint val="75000"/>
                  </a:schemeClr>
                </a:solidFill>
              </a:defRPr>
            </a:lvl8pPr>
            <a:lvl9pPr marL="3056656"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312EB8-94F6-4904-BF67-55C29C26418B}" type="datetimeFigureOut">
              <a:rPr lang="en-US" smtClean="0"/>
              <a:pPr/>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2"/>
            <a:ext cx="4038600" cy="3771636"/>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1" y="1333502"/>
            <a:ext cx="4038600" cy="3771636"/>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312EB8-94F6-4904-BF67-55C29C26418B}" type="datetimeFigureOut">
              <a:rPr lang="en-US" smtClean="0"/>
              <a:pPr/>
              <a:t>10/9/15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000" b="1"/>
            </a:lvl1pPr>
            <a:lvl2pPr marL="382082" indent="0">
              <a:buNone/>
              <a:defRPr sz="1700" b="1"/>
            </a:lvl2pPr>
            <a:lvl3pPr marL="764164" indent="0">
              <a:buNone/>
              <a:defRPr sz="1500" b="1"/>
            </a:lvl3pPr>
            <a:lvl4pPr marL="1146246" indent="0">
              <a:buNone/>
              <a:defRPr sz="1300" b="1"/>
            </a:lvl4pPr>
            <a:lvl5pPr marL="1528328" indent="0">
              <a:buNone/>
              <a:defRPr sz="1300" b="1"/>
            </a:lvl5pPr>
            <a:lvl6pPr marL="1910410" indent="0">
              <a:buNone/>
              <a:defRPr sz="1300" b="1"/>
            </a:lvl6pPr>
            <a:lvl7pPr marL="2292492" indent="0">
              <a:buNone/>
              <a:defRPr sz="1300" b="1"/>
            </a:lvl7pPr>
            <a:lvl8pPr marL="2674574" indent="0">
              <a:buNone/>
              <a:defRPr sz="1300" b="1"/>
            </a:lvl8pPr>
            <a:lvl9pPr marL="3056656"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279261"/>
            <a:ext cx="4041775" cy="533135"/>
          </a:xfrm>
        </p:spPr>
        <p:txBody>
          <a:bodyPr anchor="b"/>
          <a:lstStyle>
            <a:lvl1pPr marL="0" indent="0">
              <a:buNone/>
              <a:defRPr sz="2000" b="1"/>
            </a:lvl1pPr>
            <a:lvl2pPr marL="382082" indent="0">
              <a:buNone/>
              <a:defRPr sz="1700" b="1"/>
            </a:lvl2pPr>
            <a:lvl3pPr marL="764164" indent="0">
              <a:buNone/>
              <a:defRPr sz="1500" b="1"/>
            </a:lvl3pPr>
            <a:lvl4pPr marL="1146246" indent="0">
              <a:buNone/>
              <a:defRPr sz="1300" b="1"/>
            </a:lvl4pPr>
            <a:lvl5pPr marL="1528328" indent="0">
              <a:buNone/>
              <a:defRPr sz="1300" b="1"/>
            </a:lvl5pPr>
            <a:lvl6pPr marL="1910410" indent="0">
              <a:buNone/>
              <a:defRPr sz="1300" b="1"/>
            </a:lvl6pPr>
            <a:lvl7pPr marL="2292492" indent="0">
              <a:buNone/>
              <a:defRPr sz="1300" b="1"/>
            </a:lvl7pPr>
            <a:lvl8pPr marL="2674574" indent="0">
              <a:buNone/>
              <a:defRPr sz="1300" b="1"/>
            </a:lvl8pPr>
            <a:lvl9pPr marL="3056656"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645027" y="1812396"/>
            <a:ext cx="4041775" cy="3292740"/>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312EB8-94F6-4904-BF67-55C29C26418B}" type="datetimeFigureOut">
              <a:rPr lang="en-US" smtClean="0"/>
              <a:pPr/>
              <a:t>10/9/15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312EB8-94F6-4904-BF67-55C29C26418B}" type="datetimeFigureOut">
              <a:rPr lang="en-US" smtClean="0"/>
              <a:pPr/>
              <a:t>10/9/15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p:cNvGrpSpPr>
            <a:grpSpLocks noChangeAspect="1"/>
          </p:cNvGrpSpPr>
          <p:nvPr userDrawn="1"/>
        </p:nvGrpSpPr>
        <p:grpSpPr>
          <a:xfrm>
            <a:off x="-1" y="-4"/>
            <a:ext cx="9134862" cy="696563"/>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lang="en-US" sz="2700" dirty="0" smtClean="0">
                  <a:solidFill>
                    <a:srgbClr val="FF0000"/>
                  </a:solidFill>
                  <a:effectLst>
                    <a:outerShdw blurRad="50800" dist="38100" dir="2700000" algn="tl" rotWithShape="0">
                      <a:srgbClr val="000000">
                        <a:alpha val="43000"/>
                      </a:srgbClr>
                    </a:outerShdw>
                  </a:effectLst>
                  <a:latin typeface="Gill Sans"/>
                  <a:ea typeface="+mj-ea"/>
                  <a:cs typeface="+mj-cs"/>
                </a:rPr>
                <a:t>3.2</a:t>
              </a:r>
              <a:r>
                <a:rPr kumimoji="0" lang="en-US" sz="27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700" b="0" i="0" u="none" strike="noStrike" kern="1200" cap="none" spc="0" normalizeH="0" baseline="0" noProof="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Exchange </a:t>
              </a:r>
              <a:r>
                <a:rPr lang="en-US" sz="2700" smtClean="0">
                  <a:solidFill>
                    <a:srgbClr val="0000FF"/>
                  </a:solidFill>
                  <a:effectLst>
                    <a:outerShdw blurRad="50800" dist="38100" dir="2700000" algn="tl" rotWithShape="0">
                      <a:srgbClr val="000000">
                        <a:alpha val="43000"/>
                      </a:srgbClr>
                    </a:outerShdw>
                  </a:effectLst>
                  <a:latin typeface="Gill Sans"/>
                  <a:ea typeface="+mj-ea"/>
                  <a:cs typeface="+mj-cs"/>
                </a:rPr>
                <a:t>Rates</a:t>
              </a:r>
              <a:endParaRPr kumimoji="0" lang="en-US" sz="27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1700" b="1"/>
            </a:lvl1pPr>
          </a:lstStyle>
          <a:p>
            <a:r>
              <a:rPr lang="en-US" smtClean="0"/>
              <a:t>Click to edit Master title style</a:t>
            </a:r>
            <a:endParaRPr lang="en-US"/>
          </a:p>
        </p:txBody>
      </p:sp>
      <p:sp>
        <p:nvSpPr>
          <p:cNvPr id="3" name="Content Placeholder 2"/>
          <p:cNvSpPr>
            <a:spLocks noGrp="1"/>
          </p:cNvSpPr>
          <p:nvPr>
            <p:ph idx="1"/>
          </p:nvPr>
        </p:nvSpPr>
        <p:spPr>
          <a:xfrm>
            <a:off x="3575050" y="227544"/>
            <a:ext cx="5111750" cy="4877594"/>
          </a:xfrm>
        </p:spPr>
        <p:txBody>
          <a:bodyPr/>
          <a:lstStyle>
            <a:lvl1pPr>
              <a:defRPr sz="2700"/>
            </a:lvl1pPr>
            <a:lvl2pPr>
              <a:defRPr sz="23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8"/>
            <a:ext cx="3008313" cy="3909219"/>
          </a:xfrm>
        </p:spPr>
        <p:txBody>
          <a:bodyPr/>
          <a:lstStyle>
            <a:lvl1pPr marL="0" indent="0">
              <a:buNone/>
              <a:defRPr sz="1200"/>
            </a:lvl1pPr>
            <a:lvl2pPr marL="382082" indent="0">
              <a:buNone/>
              <a:defRPr sz="1000"/>
            </a:lvl2pPr>
            <a:lvl3pPr marL="764164" indent="0">
              <a:buNone/>
              <a:defRPr sz="800"/>
            </a:lvl3pPr>
            <a:lvl4pPr marL="1146246" indent="0">
              <a:buNone/>
              <a:defRPr sz="800"/>
            </a:lvl4pPr>
            <a:lvl5pPr marL="1528328" indent="0">
              <a:buNone/>
              <a:defRPr sz="800"/>
            </a:lvl5pPr>
            <a:lvl6pPr marL="1910410" indent="0">
              <a:buNone/>
              <a:defRPr sz="800"/>
            </a:lvl6pPr>
            <a:lvl7pPr marL="2292492" indent="0">
              <a:buNone/>
              <a:defRPr sz="800"/>
            </a:lvl7pPr>
            <a:lvl8pPr marL="2674574" indent="0">
              <a:buNone/>
              <a:defRPr sz="800"/>
            </a:lvl8pPr>
            <a:lvl9pPr marL="3056656"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12EB8-94F6-4904-BF67-55C29C26418B}" type="datetimeFigureOut">
              <a:rPr lang="en-US" smtClean="0"/>
              <a:pPr/>
              <a:t>10/9/15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17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2700"/>
            </a:lvl1pPr>
            <a:lvl2pPr marL="382082" indent="0">
              <a:buNone/>
              <a:defRPr sz="2300"/>
            </a:lvl2pPr>
            <a:lvl3pPr marL="764164" indent="0">
              <a:buNone/>
              <a:defRPr sz="2000"/>
            </a:lvl3pPr>
            <a:lvl4pPr marL="1146246" indent="0">
              <a:buNone/>
              <a:defRPr sz="1700"/>
            </a:lvl4pPr>
            <a:lvl5pPr marL="1528328" indent="0">
              <a:buNone/>
              <a:defRPr sz="1700"/>
            </a:lvl5pPr>
            <a:lvl6pPr marL="1910410" indent="0">
              <a:buNone/>
              <a:defRPr sz="1700"/>
            </a:lvl6pPr>
            <a:lvl7pPr marL="2292492" indent="0">
              <a:buNone/>
              <a:defRPr sz="1700"/>
            </a:lvl7pPr>
            <a:lvl8pPr marL="2674574" indent="0">
              <a:buNone/>
              <a:defRPr sz="1700"/>
            </a:lvl8pPr>
            <a:lvl9pPr marL="3056656" indent="0">
              <a:buNone/>
              <a:defRPr sz="17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200"/>
            </a:lvl1pPr>
            <a:lvl2pPr marL="382082" indent="0">
              <a:buNone/>
              <a:defRPr sz="1000"/>
            </a:lvl2pPr>
            <a:lvl3pPr marL="764164" indent="0">
              <a:buNone/>
              <a:defRPr sz="800"/>
            </a:lvl3pPr>
            <a:lvl4pPr marL="1146246" indent="0">
              <a:buNone/>
              <a:defRPr sz="800"/>
            </a:lvl4pPr>
            <a:lvl5pPr marL="1528328" indent="0">
              <a:buNone/>
              <a:defRPr sz="800"/>
            </a:lvl5pPr>
            <a:lvl6pPr marL="1910410" indent="0">
              <a:buNone/>
              <a:defRPr sz="800"/>
            </a:lvl6pPr>
            <a:lvl7pPr marL="2292492" indent="0">
              <a:buNone/>
              <a:defRPr sz="800"/>
            </a:lvl7pPr>
            <a:lvl8pPr marL="2674574" indent="0">
              <a:buNone/>
              <a:defRPr sz="800"/>
            </a:lvl8pPr>
            <a:lvl9pPr marL="3056656"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12EB8-94F6-4904-BF67-55C29C26418B}" type="datetimeFigureOut">
              <a:rPr lang="en-US" smtClean="0"/>
              <a:pPr/>
              <a:t>10/9/15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F767D3-5032-45E9-A264-D03C5605024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76416" tIns="38208" rIns="76416" bIns="3820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2"/>
            <a:ext cx="8229600" cy="3771636"/>
          </a:xfrm>
          <a:prstGeom prst="rect">
            <a:avLst/>
          </a:prstGeom>
        </p:spPr>
        <p:txBody>
          <a:bodyPr vert="horz" lIns="76416" tIns="38208" rIns="76416" bIns="382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2" y="5296960"/>
            <a:ext cx="2133600" cy="304271"/>
          </a:xfrm>
          <a:prstGeom prst="rect">
            <a:avLst/>
          </a:prstGeom>
        </p:spPr>
        <p:txBody>
          <a:bodyPr vert="horz" lIns="76416" tIns="38208" rIns="76416" bIns="38208" rtlCol="0" anchor="ctr"/>
          <a:lstStyle>
            <a:lvl1pPr algn="l">
              <a:defRPr sz="1000">
                <a:solidFill>
                  <a:schemeClr val="tx1">
                    <a:tint val="75000"/>
                  </a:schemeClr>
                </a:solidFill>
              </a:defRPr>
            </a:lvl1pPr>
          </a:lstStyle>
          <a:p>
            <a:fld id="{F2312EB8-94F6-4904-BF67-55C29C26418B}" type="datetimeFigureOut">
              <a:rPr lang="en-US" smtClean="0"/>
              <a:pPr/>
              <a:t>10/9/15</a:t>
            </a:fld>
            <a:endParaRPr lang="en-US"/>
          </a:p>
        </p:txBody>
      </p:sp>
      <p:sp>
        <p:nvSpPr>
          <p:cNvPr id="5" name="Footer Placeholder 4"/>
          <p:cNvSpPr>
            <a:spLocks noGrp="1"/>
          </p:cNvSpPr>
          <p:nvPr>
            <p:ph type="ftr" sz="quarter" idx="3"/>
          </p:nvPr>
        </p:nvSpPr>
        <p:spPr>
          <a:xfrm>
            <a:off x="3124202" y="5296960"/>
            <a:ext cx="2895600" cy="304271"/>
          </a:xfrm>
          <a:prstGeom prst="rect">
            <a:avLst/>
          </a:prstGeom>
        </p:spPr>
        <p:txBody>
          <a:bodyPr vert="horz" lIns="76416" tIns="38208" rIns="76416" bIns="38208"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1" y="5296960"/>
            <a:ext cx="2133600" cy="304271"/>
          </a:xfrm>
          <a:prstGeom prst="rect">
            <a:avLst/>
          </a:prstGeom>
        </p:spPr>
        <p:txBody>
          <a:bodyPr vert="horz" lIns="76416" tIns="38208" rIns="76416" bIns="38208" rtlCol="0" anchor="ctr"/>
          <a:lstStyle>
            <a:lvl1pPr algn="r">
              <a:defRPr sz="1000">
                <a:solidFill>
                  <a:schemeClr val="tx1">
                    <a:tint val="75000"/>
                  </a:schemeClr>
                </a:solidFill>
              </a:defRPr>
            </a:lvl1pPr>
          </a:lstStyle>
          <a:p>
            <a:fld id="{96F767D3-5032-45E9-A264-D03C5605024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64164" rtl="0" eaLnBrk="1" latinLnBrk="0" hangingPunct="1">
        <a:spcBef>
          <a:spcPct val="0"/>
        </a:spcBef>
        <a:buNone/>
        <a:defRPr sz="3700" kern="1200">
          <a:solidFill>
            <a:schemeClr val="tx1"/>
          </a:solidFill>
          <a:latin typeface="+mj-lt"/>
          <a:ea typeface="+mj-ea"/>
          <a:cs typeface="+mj-cs"/>
        </a:defRPr>
      </a:lvl1pPr>
    </p:titleStyle>
    <p:bodyStyle>
      <a:lvl1pPr marL="286562" indent="-286562" algn="l" defTabSz="764164" rtl="0" eaLnBrk="1" latinLnBrk="0" hangingPunct="1">
        <a:spcBef>
          <a:spcPct val="20000"/>
        </a:spcBef>
        <a:buFont typeface="Arial" pitchFamily="34" charset="0"/>
        <a:buChar char="•"/>
        <a:defRPr sz="2700" kern="1200">
          <a:solidFill>
            <a:schemeClr val="tx1"/>
          </a:solidFill>
          <a:latin typeface="+mn-lt"/>
          <a:ea typeface="+mn-ea"/>
          <a:cs typeface="+mn-cs"/>
        </a:defRPr>
      </a:lvl1pPr>
      <a:lvl2pPr marL="620883" indent="-238801" algn="l" defTabSz="764164" rtl="0" eaLnBrk="1" latinLnBrk="0" hangingPunct="1">
        <a:spcBef>
          <a:spcPct val="20000"/>
        </a:spcBef>
        <a:buFont typeface="Arial" pitchFamily="34" charset="0"/>
        <a:buChar char="–"/>
        <a:defRPr sz="2300" kern="1200">
          <a:solidFill>
            <a:schemeClr val="tx1"/>
          </a:solidFill>
          <a:latin typeface="+mn-lt"/>
          <a:ea typeface="+mn-ea"/>
          <a:cs typeface="+mn-cs"/>
        </a:defRPr>
      </a:lvl2pPr>
      <a:lvl3pPr marL="955205" indent="-191041" algn="l" defTabSz="764164"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37287"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4pPr>
      <a:lvl5pPr marL="1719369"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5pPr>
      <a:lvl6pPr marL="2101451"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6pPr>
      <a:lvl7pPr marL="2483533"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7pPr>
      <a:lvl8pPr marL="2865615"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8pPr>
      <a:lvl9pPr marL="3247697" indent="-191041" algn="l" defTabSz="764164" rtl="0" eaLnBrk="1" latinLnBrk="0" hangingPunct="1">
        <a:spcBef>
          <a:spcPct val="20000"/>
        </a:spcBef>
        <a:buFont typeface="Arial" pitchFamily="34" charset="0"/>
        <a:buChar char="•"/>
        <a:defRPr sz="1700" kern="1200">
          <a:solidFill>
            <a:schemeClr val="tx1"/>
          </a:solidFill>
          <a:latin typeface="+mn-lt"/>
          <a:ea typeface="+mn-ea"/>
          <a:cs typeface="+mn-cs"/>
        </a:defRPr>
      </a:lvl9pPr>
    </p:bodyStyle>
    <p:otherStyle>
      <a:defPPr>
        <a:defRPr lang="en-US"/>
      </a:defPPr>
      <a:lvl1pPr marL="0" algn="l" defTabSz="764164" rtl="0" eaLnBrk="1" latinLnBrk="0" hangingPunct="1">
        <a:defRPr sz="1500" kern="1200">
          <a:solidFill>
            <a:schemeClr val="tx1"/>
          </a:solidFill>
          <a:latin typeface="+mn-lt"/>
          <a:ea typeface="+mn-ea"/>
          <a:cs typeface="+mn-cs"/>
        </a:defRPr>
      </a:lvl1pPr>
      <a:lvl2pPr marL="382082" algn="l" defTabSz="764164" rtl="0" eaLnBrk="1" latinLnBrk="0" hangingPunct="1">
        <a:defRPr sz="1500" kern="1200">
          <a:solidFill>
            <a:schemeClr val="tx1"/>
          </a:solidFill>
          <a:latin typeface="+mn-lt"/>
          <a:ea typeface="+mn-ea"/>
          <a:cs typeface="+mn-cs"/>
        </a:defRPr>
      </a:lvl2pPr>
      <a:lvl3pPr marL="764164" algn="l" defTabSz="764164" rtl="0" eaLnBrk="1" latinLnBrk="0" hangingPunct="1">
        <a:defRPr sz="1500" kern="1200">
          <a:solidFill>
            <a:schemeClr val="tx1"/>
          </a:solidFill>
          <a:latin typeface="+mn-lt"/>
          <a:ea typeface="+mn-ea"/>
          <a:cs typeface="+mn-cs"/>
        </a:defRPr>
      </a:lvl3pPr>
      <a:lvl4pPr marL="1146246" algn="l" defTabSz="764164" rtl="0" eaLnBrk="1" latinLnBrk="0" hangingPunct="1">
        <a:defRPr sz="1500" kern="1200">
          <a:solidFill>
            <a:schemeClr val="tx1"/>
          </a:solidFill>
          <a:latin typeface="+mn-lt"/>
          <a:ea typeface="+mn-ea"/>
          <a:cs typeface="+mn-cs"/>
        </a:defRPr>
      </a:lvl4pPr>
      <a:lvl5pPr marL="1528328" algn="l" defTabSz="764164" rtl="0" eaLnBrk="1" latinLnBrk="0" hangingPunct="1">
        <a:defRPr sz="1500" kern="1200">
          <a:solidFill>
            <a:schemeClr val="tx1"/>
          </a:solidFill>
          <a:latin typeface="+mn-lt"/>
          <a:ea typeface="+mn-ea"/>
          <a:cs typeface="+mn-cs"/>
        </a:defRPr>
      </a:lvl5pPr>
      <a:lvl6pPr marL="1910410" algn="l" defTabSz="764164" rtl="0" eaLnBrk="1" latinLnBrk="0" hangingPunct="1">
        <a:defRPr sz="1500" kern="1200">
          <a:solidFill>
            <a:schemeClr val="tx1"/>
          </a:solidFill>
          <a:latin typeface="+mn-lt"/>
          <a:ea typeface="+mn-ea"/>
          <a:cs typeface="+mn-cs"/>
        </a:defRPr>
      </a:lvl6pPr>
      <a:lvl7pPr marL="2292492" algn="l" defTabSz="764164" rtl="0" eaLnBrk="1" latinLnBrk="0" hangingPunct="1">
        <a:defRPr sz="1500" kern="1200">
          <a:solidFill>
            <a:schemeClr val="tx1"/>
          </a:solidFill>
          <a:latin typeface="+mn-lt"/>
          <a:ea typeface="+mn-ea"/>
          <a:cs typeface="+mn-cs"/>
        </a:defRPr>
      </a:lvl7pPr>
      <a:lvl8pPr marL="2674574" algn="l" defTabSz="764164" rtl="0" eaLnBrk="1" latinLnBrk="0" hangingPunct="1">
        <a:defRPr sz="1500" kern="1200">
          <a:solidFill>
            <a:schemeClr val="tx1"/>
          </a:solidFill>
          <a:latin typeface="+mn-lt"/>
          <a:ea typeface="+mn-ea"/>
          <a:cs typeface="+mn-cs"/>
        </a:defRPr>
      </a:lvl8pPr>
      <a:lvl9pPr marL="3056656" algn="l" defTabSz="764164"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elkerswikinomics.com/blog/category/currency/" TargetMode="External"/><Relationship Id="rId4" Type="http://schemas.openxmlformats.org/officeDocument/2006/relationships/hyperlink" Target="http://welkerswikinomics.com/blog/category/purchasing-power-parity/" TargetMode="External"/><Relationship Id="rId5" Type="http://schemas.openxmlformats.org/officeDocument/2006/relationships/hyperlink" Target="http://welkerswikinomics.com/blog/category/foreign-exchange-markets/" TargetMode="External"/><Relationship Id="rId6" Type="http://schemas.openxmlformats.org/officeDocument/2006/relationships/hyperlink" Target="http://www.econclassroom.com/?cat=7" TargetMode="External"/><Relationship Id="rId7" Type="http://schemas.openxmlformats.org/officeDocument/2006/relationships/hyperlink" Target="http://www.econclassroom.com/?page_id=2889" TargetMode="External"/><Relationship Id="rId8" Type="http://schemas.openxmlformats.org/officeDocument/2006/relationships/hyperlink" Target="http://www.econclassroom.com/?page_id=3196" TargetMode="External"/><Relationship Id="rId1" Type="http://schemas.openxmlformats.org/officeDocument/2006/relationships/slideLayout" Target="../slideLayouts/slideLayout7.xml"/><Relationship Id="rId2" Type="http://schemas.openxmlformats.org/officeDocument/2006/relationships/hyperlink" Target="http://welkerswikinomics.com/blog/category/exchange-rate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hyperlink" Target="http://www.econclassroom.com/?p=2756" TargetMode="External"/><Relationship Id="rId4" Type="http://schemas.openxmlformats.org/officeDocument/2006/relationships/image" Target="../media/image3.png"/><Relationship Id="rId1" Type="http://schemas.openxmlformats.org/officeDocument/2006/relationships/video" Target="http://www.youtube.com/v/b_Fm8sW_g98?version=3&amp;hl=en_US&amp;rel=0" TargetMode="External"/><Relationship Id="rId2"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econclassroom.com/?p=2642" TargetMode="External"/><Relationship Id="rId4" Type="http://schemas.openxmlformats.org/officeDocument/2006/relationships/image" Target="../media/image3.png"/><Relationship Id="rId1" Type="http://schemas.openxmlformats.org/officeDocument/2006/relationships/video" Target="http://www.youtube.com/v/ci0LTZt7Fjs?version=3&amp;hl=en_US&amp;rel=0" TargetMode="External"/><Relationship Id="rId2"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hyperlink" Target="http://www.econclassroom.com/?p=2763" TargetMode="External"/><Relationship Id="rId5" Type="http://schemas.openxmlformats.org/officeDocument/2006/relationships/image" Target="../media/image3.png"/><Relationship Id="rId1" Type="http://schemas.openxmlformats.org/officeDocument/2006/relationships/video" Target="http://www.youtube.com/v/BIumafPpr64?version=3&amp;hl=en_US&amp;rel=0" TargetMode="External"/><Relationship Id="rId2" Type="http://schemas.openxmlformats.org/officeDocument/2006/relationships/video" Target="http://www.youtube.com/v/RVJXTymf2kA?version=3&amp;hl=en_US&amp;rel=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a:latin typeface="Lucida Sans - 24"/>
              </a:rPr>
              <a:t>U</a:t>
            </a:r>
            <a:r>
              <a:rPr lang="en-US" sz="1400" i="1" dirty="0">
                <a:latin typeface="Lucida Sans - 18"/>
              </a:rPr>
              <a:t>nit Overview</a:t>
            </a:r>
          </a:p>
        </p:txBody>
      </p:sp>
      <p:graphicFrame>
        <p:nvGraphicFramePr>
          <p:cNvPr id="7" name="Table 6"/>
          <p:cNvGraphicFramePr>
            <a:graphicFrameLocks noGrp="1"/>
          </p:cNvGraphicFramePr>
          <p:nvPr>
            <p:extLst>
              <p:ext uri="{D42A27DB-BD31-4B8C-83A1-F6EECF244321}">
                <p14:modId xmlns:p14="http://schemas.microsoft.com/office/powerpoint/2010/main" val="3291529265"/>
              </p:ext>
            </p:extLst>
          </p:nvPr>
        </p:nvGraphicFramePr>
        <p:xfrm>
          <a:off x="144780" y="876298"/>
          <a:ext cx="6941820" cy="4724402"/>
        </p:xfrm>
        <a:graphic>
          <a:graphicData uri="http://schemas.openxmlformats.org/drawingml/2006/table">
            <a:tbl>
              <a:tblPr firstRow="1" bandRow="1">
                <a:tableStyleId>{5C22544A-7EE6-4342-B048-85BDC9FD1C3A}</a:tableStyleId>
              </a:tblPr>
              <a:tblGrid>
                <a:gridCol w="6941820"/>
              </a:tblGrid>
              <a:tr h="1795582">
                <a:tc>
                  <a:txBody>
                    <a:bodyPr/>
                    <a:lstStyle/>
                    <a:p>
                      <a:r>
                        <a:rPr lang="en-US" sz="2000" b="1" dirty="0" smtClean="0">
                          <a:solidFill>
                            <a:srgbClr val="0000FF"/>
                          </a:solidFill>
                          <a:latin typeface="+mn-lt"/>
                          <a:cs typeface="Calibri" pitchFamily="34" charset="0"/>
                        </a:rPr>
                        <a:t>Freely</a:t>
                      </a:r>
                      <a:r>
                        <a:rPr lang="en-US" sz="2000" b="1" baseline="0" dirty="0" smtClean="0">
                          <a:solidFill>
                            <a:srgbClr val="0000FF"/>
                          </a:solidFill>
                          <a:latin typeface="+mn-lt"/>
                          <a:cs typeface="Calibri" pitchFamily="34" charset="0"/>
                        </a:rPr>
                        <a:t> Floating Exchange Rates</a:t>
                      </a:r>
                      <a:endParaRPr lang="en-US" sz="2000" b="1" dirty="0">
                        <a:solidFill>
                          <a:schemeClr val="tx1"/>
                        </a:solidFill>
                        <a:latin typeface="+mn-lt"/>
                        <a:cs typeface="Calibri" pitchFamily="34" charset="0"/>
                      </a:endParaRPr>
                    </a:p>
                    <a:p>
                      <a:pPr marL="285750" indent="-285750">
                        <a:buFont typeface="Arial" pitchFamily="34" charset="0"/>
                        <a:buChar char="•"/>
                      </a:pPr>
                      <a:r>
                        <a:rPr lang="en-US" sz="1800" b="0" baseline="0" dirty="0" smtClean="0">
                          <a:solidFill>
                            <a:schemeClr val="tx1"/>
                          </a:solidFill>
                          <a:latin typeface="+mn-lt"/>
                          <a:cs typeface="Calibri" pitchFamily="34" charset="0"/>
                        </a:rPr>
                        <a:t>Determination of freely floating exchange rates</a:t>
                      </a:r>
                    </a:p>
                    <a:p>
                      <a:pPr marL="285750" indent="-285750">
                        <a:buFont typeface="Arial" pitchFamily="34" charset="0"/>
                        <a:buChar char="•"/>
                      </a:pPr>
                      <a:r>
                        <a:rPr lang="en-US" sz="1800" b="0" baseline="0" dirty="0" smtClean="0">
                          <a:solidFill>
                            <a:schemeClr val="tx1"/>
                          </a:solidFill>
                          <a:latin typeface="+mn-lt"/>
                          <a:cs typeface="Calibri" pitchFamily="34" charset="0"/>
                        </a:rPr>
                        <a:t>Causes of changes in the exchange rate</a:t>
                      </a:r>
                    </a:p>
                    <a:p>
                      <a:pPr marL="285750" indent="-285750">
                        <a:buFont typeface="Arial" pitchFamily="34" charset="0"/>
                        <a:buChar char="•"/>
                      </a:pPr>
                      <a:r>
                        <a:rPr lang="en-US" sz="1800" b="0" baseline="0" dirty="0" smtClean="0">
                          <a:solidFill>
                            <a:schemeClr val="tx1"/>
                          </a:solidFill>
                          <a:latin typeface="+mn-lt"/>
                          <a:cs typeface="Calibri" pitchFamily="34" charset="0"/>
                        </a:rPr>
                        <a:t>The effects of exchange rate changes</a:t>
                      </a:r>
                    </a:p>
                    <a:p>
                      <a:pPr marL="285750" indent="-285750">
                        <a:buFont typeface="Arial" pitchFamily="34" charset="0"/>
                        <a:buChar char="•"/>
                      </a:pPr>
                      <a:endParaRPr lang="en-US" sz="1600" b="0" baseline="0" dirty="0" smtClean="0">
                        <a:solidFill>
                          <a:schemeClr val="tx1"/>
                        </a:solidFill>
                        <a:latin typeface="+mn-lt"/>
                        <a:cs typeface="Calibri" pitchFamily="34" charset="0"/>
                      </a:endParaRPr>
                    </a:p>
                  </a:txBody>
                  <a:tcPr marL="82296" marR="82296" marT="11483" marB="1148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292882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000" b="1" dirty="0" smtClean="0">
                          <a:solidFill>
                            <a:srgbClr val="0000FF"/>
                          </a:solidFill>
                          <a:latin typeface="+mn-lt"/>
                          <a:cs typeface="Calibri" pitchFamily="34" charset="0"/>
                        </a:rPr>
                        <a:t>Government Intervention in Foreign Exchange Markets</a:t>
                      </a:r>
                      <a:endParaRPr lang="en-US" sz="20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Fixed exchange rates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Managed exchange rates (managed float)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baseline="0" dirty="0" smtClean="0">
                          <a:solidFill>
                            <a:schemeClr val="tx1"/>
                          </a:solidFill>
                          <a:latin typeface="+mn-lt"/>
                          <a:cs typeface="Calibri" pitchFamily="34" charset="0"/>
                        </a:rPr>
                        <a:t>Evaluation of different exchange rate systems</a:t>
                      </a:r>
                      <a:endParaRPr lang="en-US" sz="1600" b="0" baseline="0" dirty="0" smtClean="0">
                        <a:solidFill>
                          <a:schemeClr val="tx1"/>
                        </a:solidFill>
                        <a:latin typeface="+mn-lt"/>
                        <a:cs typeface="Calibri" pitchFamily="34" charset="0"/>
                      </a:endParaRPr>
                    </a:p>
                  </a:txBody>
                  <a:tcPr marL="82296" marR="82296" marT="11483" marB="11483">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654395834"/>
              </p:ext>
            </p:extLst>
          </p:nvPr>
        </p:nvGraphicFramePr>
        <p:xfrm>
          <a:off x="7162800" y="876300"/>
          <a:ext cx="1851660" cy="4724400"/>
        </p:xfrm>
        <a:graphic>
          <a:graphicData uri="http://schemas.openxmlformats.org/drawingml/2006/table">
            <a:tbl>
              <a:tblPr firstRow="1" bandRow="1">
                <a:tableStyleId>{5C22544A-7EE6-4342-B048-85BDC9FD1C3A}</a:tableStyleId>
              </a:tblPr>
              <a:tblGrid>
                <a:gridCol w="1851660"/>
              </a:tblGrid>
              <a:tr h="4724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Exchange Rates </a:t>
                      </a:r>
                      <a:r>
                        <a:rPr lang="en-US" sz="1600" b="0" baseline="0" dirty="0" smtClean="0">
                          <a:solidFill>
                            <a:srgbClr val="FF3300"/>
                          </a:solidFill>
                          <a:latin typeface="+mn-lt"/>
                          <a:cs typeface="Calibri" pitchFamily="34" charset="0"/>
                        </a:rPr>
                        <a:t>Online:</a:t>
                      </a:r>
                    </a:p>
                    <a:p>
                      <a:r>
                        <a:rPr lang="en-US" sz="1600" b="0" i="0" u="none" strike="noStrike" kern="1200" dirty="0" smtClean="0">
                          <a:solidFill>
                            <a:schemeClr val="lt1"/>
                          </a:solidFill>
                          <a:effectLst/>
                          <a:latin typeface="+mn-lt"/>
                          <a:ea typeface="+mn-ea"/>
                          <a:cs typeface="+mn-cs"/>
                          <a:hlinkClick r:id="rId2"/>
                        </a:rPr>
                        <a:t>Exchange Rates</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3"/>
                        </a:rPr>
                        <a:t>Currency</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4"/>
                        </a:rPr>
                        <a:t>Purchasing Power Parity</a:t>
                      </a:r>
                      <a:endParaRPr lang="en-US" sz="1600" b="0" i="0" u="none" strike="noStrike"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5"/>
                        </a:rPr>
                        <a:t>Foreign</a:t>
                      </a:r>
                      <a:r>
                        <a:rPr lang="en-US" sz="1600" b="0" i="0" u="none" strike="noStrike" kern="1200" baseline="0" dirty="0" smtClean="0">
                          <a:solidFill>
                            <a:schemeClr val="lt1"/>
                          </a:solidFill>
                          <a:effectLst/>
                          <a:latin typeface="+mn-lt"/>
                          <a:ea typeface="+mn-ea"/>
                          <a:cs typeface="+mn-cs"/>
                          <a:hlinkClick r:id="rId5"/>
                        </a:rPr>
                        <a:t> Exchange Markets</a:t>
                      </a: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sng" kern="1200" dirty="0" smtClean="0">
                          <a:solidFill>
                            <a:schemeClr val="lt1"/>
                          </a:solidFill>
                          <a:effectLst/>
                          <a:latin typeface="+mn-lt"/>
                          <a:ea typeface="+mn-ea"/>
                          <a:cs typeface="+mn-cs"/>
                          <a:hlinkClick r:id="rId6"/>
                        </a:rPr>
                        <a:t>Exchange Rates Video Lessons</a:t>
                      </a:r>
                      <a:endParaRPr lang="en-US" sz="1600" b="0" i="0" u="sng"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i="0" u="sng" kern="1200" dirty="0" smtClean="0">
                        <a:solidFill>
                          <a:schemeClr val="lt1"/>
                        </a:solidFill>
                        <a:effectLst/>
                        <a:latin typeface="+mn-lt"/>
                        <a:ea typeface="+mn-ea"/>
                        <a:cs typeface="+mn-cs"/>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Worksheets</a:t>
                      </a:r>
                      <a:r>
                        <a:rPr lang="en-US" sz="1600" b="0" baseline="0" dirty="0" smtClean="0">
                          <a:solidFill>
                            <a:schemeClr val="tx1"/>
                          </a:solidFill>
                          <a:latin typeface="+mn-lt"/>
                          <a:hlinkClick r:id=""/>
                        </a:rPr>
                        <a:t> and </a:t>
                      </a:r>
                      <a:r>
                        <a:rPr lang="en-US" sz="1600" b="0" dirty="0" smtClean="0">
                          <a:solidFill>
                            <a:schemeClr val="tx1"/>
                          </a:solidFill>
                          <a:latin typeface="+mn-lt"/>
                          <a:hlinkClick r:id=""/>
                        </a:rPr>
                        <a:t>Practice</a:t>
                      </a:r>
                      <a:r>
                        <a:rPr lang="en-US" sz="1600" b="0" baseline="0" dirty="0" smtClean="0">
                          <a:solidFill>
                            <a:schemeClr val="tx1"/>
                          </a:solidFill>
                          <a:latin typeface="+mn-lt"/>
                          <a:hlinkClick r:id="rId7"/>
                        </a:rPr>
                        <a:t> 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8"/>
                        </a:rPr>
                        <a:t>International Economics Glossary</a:t>
                      </a:r>
                      <a:endParaRPr lang="en-US" sz="1600" b="0" dirty="0" smtClean="0">
                        <a:solidFill>
                          <a:schemeClr val="tx1"/>
                        </a:solidFill>
                        <a:latin typeface="+mn-lt"/>
                      </a:endParaRPr>
                    </a:p>
                  </a:txBody>
                  <a:tcPr marL="82296" marR="82296" marT="7975" marB="7975">
                    <a:solidFill>
                      <a:schemeClr val="bg1">
                        <a:lumMod val="65000"/>
                        <a:alpha val="22000"/>
                      </a:schemeClr>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 name="TextBox 15"/>
              <p:cNvSpPr txBox="1"/>
              <p:nvPr/>
            </p:nvSpPr>
            <p:spPr>
              <a:xfrm>
                <a:off x="0" y="723900"/>
                <a:ext cx="9144000" cy="5047536"/>
              </a:xfrm>
              <a:prstGeom prst="rect">
                <a:avLst/>
              </a:prstGeom>
              <a:noFill/>
            </p:spPr>
            <p:txBody>
              <a:bodyPr wrap="square" rtlCol="0">
                <a:spAutoFit/>
              </a:bodyPr>
              <a:lstStyle/>
              <a:p>
                <a:r>
                  <a:rPr lang="en-US" sz="2400" dirty="0" smtClean="0">
                    <a:solidFill>
                      <a:srgbClr val="FF0000"/>
                    </a:solidFill>
                  </a:rPr>
                  <a:t>Exchange Rates Determined from Equations</a:t>
                </a:r>
              </a:p>
              <a:p>
                <a:r>
                  <a:rPr lang="en-US" sz="1800" dirty="0" smtClean="0"/>
                  <a:t>With the supply and demand for Euros in Switzerland known, we can easily calculate the equilibrium exchange rate of the euro in Switzerland. </a:t>
                </a:r>
                <a:endParaRPr lang="en-US" sz="1000" dirty="0"/>
              </a:p>
              <a:p>
                <a:pPr algn="ctr"/>
                <a14:m>
                  <m:oMathPara xmlns="" xmlns:m="http://schemas.openxmlformats.org/officeDocument/2006/math">
                    <m:oMathParaPr>
                      <m:jc m:val="centerGroup"/>
                    </m:oMathParaPr>
                    <m:oMath xmlns:m="http://schemas.openxmlformats.org/officeDocument/2006/math">
                      <m:r>
                        <a:rPr lang="en-US" sz="2400" b="0" i="1" smtClean="0">
                          <a:solidFill>
                            <a:schemeClr val="tx1"/>
                          </a:solidFill>
                          <a:latin typeface="Cambria Math"/>
                        </a:rPr>
                        <m:t>100−50</m:t>
                      </m:r>
                      <m:r>
                        <a:rPr lang="en-US" sz="2400" b="0" i="1" smtClean="0">
                          <a:solidFill>
                            <a:schemeClr val="tx1"/>
                          </a:solidFill>
                          <a:latin typeface="Cambria Math"/>
                        </a:rPr>
                        <m:t>𝐸</m:t>
                      </m:r>
                      <m:r>
                        <a:rPr lang="en-US" sz="2400" b="0" i="1" smtClean="0">
                          <a:solidFill>
                            <a:schemeClr val="tx1"/>
                          </a:solidFill>
                          <a:latin typeface="Cambria Math"/>
                        </a:rPr>
                        <m:t>=10+30</m:t>
                      </m:r>
                      <m:r>
                        <a:rPr lang="en-US" sz="2400" b="0" i="1" smtClean="0">
                          <a:solidFill>
                            <a:schemeClr val="tx1"/>
                          </a:solidFill>
                          <a:latin typeface="Cambria Math"/>
                        </a:rPr>
                        <m:t>𝐸</m:t>
                      </m:r>
                    </m:oMath>
                  </m:oMathPara>
                </a14:m>
                <a:endParaRPr lang="en-US" sz="2400" dirty="0" smtClean="0">
                  <a:solidFill>
                    <a:schemeClr val="tx1"/>
                  </a:solidFill>
                </a:endParaRPr>
              </a:p>
              <a:p>
                <a:pPr algn="ctr"/>
                <a14:m>
                  <m:oMathPara xmlns="" xmlns:m="http://schemas.openxmlformats.org/officeDocument/2006/math">
                    <m:oMathParaPr>
                      <m:jc m:val="centerGroup"/>
                    </m:oMathParaPr>
                    <m:oMath xmlns:m="http://schemas.openxmlformats.org/officeDocument/2006/math">
                      <m:r>
                        <a:rPr lang="en-US" sz="2400" i="1">
                          <a:latin typeface="Cambria Math"/>
                        </a:rPr>
                        <m:t>9</m:t>
                      </m:r>
                      <m:r>
                        <a:rPr lang="en-US" sz="2400" b="0" i="1" smtClean="0">
                          <a:latin typeface="Cambria Math"/>
                        </a:rPr>
                        <m:t>0</m:t>
                      </m:r>
                      <m:r>
                        <a:rPr lang="en-US" sz="2400" b="0" i="1" smtClean="0">
                          <a:solidFill>
                            <a:schemeClr val="tx1"/>
                          </a:solidFill>
                          <a:latin typeface="Cambria Math"/>
                        </a:rPr>
                        <m:t>=80</m:t>
                      </m:r>
                      <m:r>
                        <a:rPr lang="en-US" sz="2400" b="0" i="1" smtClean="0">
                          <a:solidFill>
                            <a:schemeClr val="tx1"/>
                          </a:solidFill>
                          <a:latin typeface="Cambria Math"/>
                        </a:rPr>
                        <m:t>𝐸</m:t>
                      </m:r>
                    </m:oMath>
                  </m:oMathPara>
                </a14:m>
                <a:endParaRPr lang="en-US" sz="2400" b="0" dirty="0" smtClean="0">
                  <a:solidFill>
                    <a:schemeClr val="tx1"/>
                  </a:solidFill>
                </a:endParaRPr>
              </a:p>
              <a:p>
                <a:pPr algn="ctr"/>
                <a14:m>
                  <m:oMathPara xmlns="" xmlns:m="http://schemas.openxmlformats.org/officeDocument/2006/math">
                    <m:oMathParaPr>
                      <m:jc m:val="centerGroup"/>
                    </m:oMathParaPr>
                    <m:oMath xmlns:m="http://schemas.openxmlformats.org/officeDocument/2006/math">
                      <m:r>
                        <a:rPr lang="en-US" sz="2400" b="1" i="1" smtClean="0">
                          <a:solidFill>
                            <a:srgbClr val="FF0000"/>
                          </a:solidFill>
                          <a:latin typeface="Cambria Math"/>
                        </a:rPr>
                        <m:t>𝑬</m:t>
                      </m:r>
                      <m:r>
                        <a:rPr lang="en-US" sz="2400" b="1" i="1" smtClean="0">
                          <a:solidFill>
                            <a:srgbClr val="FF0000"/>
                          </a:solidFill>
                          <a:latin typeface="Cambria Math"/>
                        </a:rPr>
                        <m:t>=</m:t>
                      </m:r>
                      <m:r>
                        <a:rPr lang="en-US" sz="2400" b="1" i="1" smtClean="0">
                          <a:solidFill>
                            <a:srgbClr val="FF0000"/>
                          </a:solidFill>
                          <a:latin typeface="Cambria Math"/>
                        </a:rPr>
                        <m:t>𝟏</m:t>
                      </m:r>
                      <m:r>
                        <a:rPr lang="en-US" sz="2400" b="1" i="1" smtClean="0">
                          <a:solidFill>
                            <a:srgbClr val="FF0000"/>
                          </a:solidFill>
                          <a:latin typeface="Cambria Math"/>
                        </a:rPr>
                        <m:t>.</m:t>
                      </m:r>
                      <m:r>
                        <a:rPr lang="en-US" sz="2400" b="1" i="1" smtClean="0">
                          <a:solidFill>
                            <a:srgbClr val="FF0000"/>
                          </a:solidFill>
                          <a:latin typeface="Cambria Math"/>
                        </a:rPr>
                        <m:t>𝟏𝟐𝟓</m:t>
                      </m:r>
                    </m:oMath>
                  </m:oMathPara>
                </a14:m>
                <a:endParaRPr lang="en-US" sz="2400" b="1" dirty="0" smtClean="0">
                  <a:solidFill>
                    <a:srgbClr val="FF0000"/>
                  </a:solidFill>
                </a:endParaRPr>
              </a:p>
              <a:p>
                <a:pPr marL="285750" indent="-285750">
                  <a:buFont typeface="Arial" pitchFamily="34" charset="0"/>
                  <a:buChar char="•"/>
                </a:pPr>
                <a:r>
                  <a:rPr lang="en-US" sz="1800" dirty="0" smtClean="0"/>
                  <a:t>One euro ‘costs’ a Swiss household 1.125 CHF. </a:t>
                </a:r>
              </a:p>
              <a:p>
                <a:pPr marL="285750" indent="-285750">
                  <a:buFont typeface="Arial" pitchFamily="34" charset="0"/>
                  <a:buChar char="•"/>
                </a:pPr>
                <a:r>
                  <a:rPr lang="en-US" sz="1800" dirty="0" smtClean="0"/>
                  <a:t>With this exchange rate, we know that:</a:t>
                </a:r>
              </a:p>
              <a:p>
                <a:pPr marL="667832" lvl="1" indent="-285750">
                  <a:buFont typeface="Wingdings" pitchFamily="2" charset="2"/>
                  <a:buChar char="Ø"/>
                </a:pPr>
                <a:r>
                  <a:rPr lang="en-US" sz="1800" dirty="0" smtClean="0">
                    <a:solidFill>
                      <a:srgbClr val="0000CC"/>
                    </a:solidFill>
                  </a:rPr>
                  <a:t>A car that costs 20,000€ will cost a Swiss consumer 22,500 CHF.</a:t>
                </a:r>
              </a:p>
              <a:p>
                <a:pPr marL="667832" lvl="1" indent="-285750">
                  <a:buFont typeface="Wingdings" pitchFamily="2" charset="2"/>
                  <a:buChar char="Ø"/>
                </a:pPr>
                <a:r>
                  <a:rPr lang="en-US" sz="1800" dirty="0" smtClean="0">
                    <a:solidFill>
                      <a:srgbClr val="0000CC"/>
                    </a:solidFill>
                  </a:rPr>
                  <a:t>A hotel room in Berlin that costs 100</a:t>
                </a:r>
                <a:r>
                  <a:rPr lang="en-US" sz="1800" dirty="0">
                    <a:solidFill>
                      <a:srgbClr val="0000CC"/>
                    </a:solidFill>
                  </a:rPr>
                  <a:t> </a:t>
                </a:r>
                <a:r>
                  <a:rPr lang="en-US" sz="1800" dirty="0" smtClean="0">
                    <a:solidFill>
                      <a:srgbClr val="0000CC"/>
                    </a:solidFill>
                  </a:rPr>
                  <a:t>€ per night will cost a Swiss guest 125 CHF</a:t>
                </a:r>
              </a:p>
              <a:p>
                <a:pPr marL="285750" indent="-285750">
                  <a:buFont typeface="Arial" pitchFamily="34" charset="0"/>
                  <a:buChar char="•"/>
                </a:pPr>
                <a:r>
                  <a:rPr lang="en-US" sz="1800" dirty="0" smtClean="0"/>
                  <a:t>If the euro appreciates, </a:t>
                </a:r>
                <a:r>
                  <a:rPr lang="en-US" sz="1800" dirty="0" err="1" smtClean="0"/>
                  <a:t>cereris</a:t>
                </a:r>
                <a:r>
                  <a:rPr lang="en-US" sz="1800" dirty="0" smtClean="0"/>
                  <a:t> paribus, </a:t>
                </a:r>
              </a:p>
              <a:p>
                <a:pPr marL="667832" lvl="1" indent="-285750">
                  <a:buFont typeface="Wingdings" pitchFamily="2" charset="2"/>
                  <a:buChar char="Ø"/>
                </a:pPr>
                <a:r>
                  <a:rPr lang="en-US" sz="1800" dirty="0" smtClean="0">
                    <a:solidFill>
                      <a:srgbClr val="0000CC"/>
                    </a:solidFill>
                  </a:rPr>
                  <a:t>Swiss households will demand fewer euros (50 million less for every 1CHF increase in its value). This is because Swiss consumers will demand fewer European goods and services</a:t>
                </a:r>
                <a:endParaRPr lang="en-US" sz="1800" dirty="0">
                  <a:solidFill>
                    <a:srgbClr val="0000CC"/>
                  </a:solidFill>
                </a:endParaRPr>
              </a:p>
              <a:p>
                <a:pPr marL="667832" lvl="1" indent="-285750">
                  <a:buFont typeface="Wingdings" pitchFamily="2" charset="2"/>
                  <a:buChar char="Ø"/>
                </a:pPr>
                <a:r>
                  <a:rPr lang="en-US" sz="1800" dirty="0" smtClean="0">
                    <a:solidFill>
                      <a:srgbClr val="0000CC"/>
                    </a:solidFill>
                  </a:rPr>
                  <a:t>European households will supply more euros to Switzerland (30 million more for every 1CHF increase in value). This is because European consumers will demand more Swiss goods and services, and therefore supply more euros</a:t>
                </a:r>
              </a:p>
            </p:txBody>
          </p:sp>
        </mc:Choice>
        <mc:Fallback xmlns="">
          <p:sp>
            <p:nvSpPr>
              <p:cNvPr id="16" name="TextBox 15"/>
              <p:cNvSpPr txBox="1">
                <a:spLocks noRot="1" noChangeAspect="1" noMove="1" noResize="1" noEditPoints="1" noAdjustHandles="1" noChangeArrowheads="1" noChangeShapeType="1" noTextEdit="1"/>
              </p:cNvSpPr>
              <p:nvPr/>
            </p:nvSpPr>
            <p:spPr>
              <a:xfrm>
                <a:off x="0" y="723900"/>
                <a:ext cx="9144000" cy="5047536"/>
              </a:xfrm>
              <a:prstGeom prst="rect">
                <a:avLst/>
              </a:prstGeom>
              <a:blipFill rotWithShape="1">
                <a:blip r:embed="rId2"/>
                <a:stretch>
                  <a:fillRect l="-1000" t="-966"/>
                </a:stretch>
              </a:blipFill>
            </p:spPr>
            <p:txBody>
              <a:bodyPr/>
              <a:lstStyle/>
              <a:p>
                <a:r>
                  <a:rPr lang="en-US">
                    <a:noFill/>
                  </a:rPr>
                  <a:t> </a:t>
                </a:r>
              </a:p>
            </p:txBody>
          </p:sp>
        </mc:Fallback>
      </mc:AlternateContent>
      <p:sp>
        <p:nvSpPr>
          <p:cNvPr id="3" name="TextBox 2"/>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Calculating Exchange Rates</a:t>
            </a:r>
            <a:endParaRPr lang="en-US" sz="1400" i="1" dirty="0">
              <a:latin typeface="Lucida Sans - 18"/>
            </a:endParaRPr>
          </a:p>
        </p:txBody>
      </p:sp>
    </p:spTree>
    <p:extLst>
      <p:ext uri="{BB962C8B-B14F-4D97-AF65-F5344CB8AC3E}">
        <p14:creationId xmlns:p14="http://schemas.microsoft.com/office/powerpoint/2010/main" val="14590881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 name="TextBox 15"/>
              <p:cNvSpPr txBox="1"/>
              <p:nvPr/>
            </p:nvSpPr>
            <p:spPr>
              <a:xfrm>
                <a:off x="0" y="723900"/>
                <a:ext cx="9144000" cy="4862870"/>
              </a:xfrm>
              <a:prstGeom prst="rect">
                <a:avLst/>
              </a:prstGeom>
              <a:noFill/>
            </p:spPr>
            <p:txBody>
              <a:bodyPr wrap="square" rtlCol="0">
                <a:spAutoFit/>
              </a:bodyPr>
              <a:lstStyle/>
              <a:p>
                <a:r>
                  <a:rPr lang="en-US" sz="2400" dirty="0" smtClean="0">
                    <a:solidFill>
                      <a:srgbClr val="FF0000"/>
                    </a:solidFill>
                  </a:rPr>
                  <a:t>Exchange Rates Determined from Equations</a:t>
                </a:r>
              </a:p>
              <a:p>
                <a:r>
                  <a:rPr lang="en-US" sz="1800" dirty="0" smtClean="0"/>
                  <a:t>The supply or demand for a currency may change if one of the determinants of exchange rates changes. This will result in a new equation and a new equilibrium exchange rates.</a:t>
                </a:r>
              </a:p>
              <a:p>
                <a:endParaRPr lang="en-US" sz="1000" dirty="0"/>
              </a:p>
              <a:p>
                <a:r>
                  <a:rPr lang="en-US" sz="1600" dirty="0" smtClean="0"/>
                  <a:t>Assume that there is a financial crisis in Europe and Swiss investors wish to hold less European assets. As a result, the demand for euros decreases in Switzerland. At the same time, European investors demand more Swiss assets and therefore the supply of euros in Switzerland increases. The new equations for demand and supply are:</a:t>
                </a:r>
                <a:endParaRPr lang="en-US" sz="1000" dirty="0"/>
              </a:p>
              <a:p>
                <a:pPr algn="ctr"/>
                <a14:m>
                  <m:oMath xmlns="" xmlns:m="http://schemas.openxmlformats.org/officeDocument/2006/math">
                    <m:r>
                      <a:rPr lang="en-US" sz="2400" b="0" i="1" smtClean="0">
                        <a:solidFill>
                          <a:srgbClr val="0000CC"/>
                        </a:solidFill>
                        <a:latin typeface="Cambria Math"/>
                      </a:rPr>
                      <m:t>𝑄𝑑</m:t>
                    </m:r>
                    <m:r>
                      <a:rPr lang="en-US" sz="2400" b="0" i="1" smtClean="0">
                        <a:solidFill>
                          <a:srgbClr val="0000CC"/>
                        </a:solidFill>
                        <a:latin typeface="Cambria Math"/>
                      </a:rPr>
                      <m:t>=80−50</m:t>
                    </m:r>
                    <m:r>
                      <a:rPr lang="en-US" sz="2400" b="0" i="1" smtClean="0">
                        <a:solidFill>
                          <a:srgbClr val="0000CC"/>
                        </a:solidFill>
                        <a:latin typeface="Cambria Math"/>
                      </a:rPr>
                      <m:t>𝐸</m:t>
                    </m:r>
                    <m:r>
                      <a:rPr lang="en-US" sz="2400" b="0" i="1" smtClean="0">
                        <a:solidFill>
                          <a:srgbClr val="0000CC"/>
                        </a:solidFill>
                        <a:latin typeface="Cambria Math"/>
                      </a:rPr>
                      <m:t> </m:t>
                    </m:r>
                  </m:oMath>
                </a14:m>
                <a:r>
                  <a:rPr lang="en-US" sz="1600" dirty="0">
                    <a:solidFill>
                      <a:srgbClr val="0000CC"/>
                    </a:solidFill>
                  </a:rPr>
                  <a:t>a</a:t>
                </a:r>
                <a:r>
                  <a:rPr lang="en-US" sz="1600" b="0" dirty="0" smtClean="0">
                    <a:solidFill>
                      <a:srgbClr val="0000CC"/>
                    </a:solidFill>
                  </a:rPr>
                  <a:t>nd… </a:t>
                </a:r>
                <a14:m>
                  <m:oMath xmlns="" xmlns:m="http://schemas.openxmlformats.org/officeDocument/2006/math">
                    <m:r>
                      <m:rPr>
                        <m:sty m:val="p"/>
                      </m:rPr>
                      <a:rPr lang="en-US" sz="2400" b="0" i="0" smtClean="0">
                        <a:solidFill>
                          <a:srgbClr val="0000CC"/>
                        </a:solidFill>
                        <a:latin typeface="Cambria Math"/>
                      </a:rPr>
                      <m:t>Qs</m:t>
                    </m:r>
                    <m:r>
                      <a:rPr lang="en-US" sz="2400" b="0" i="1" smtClean="0">
                        <a:solidFill>
                          <a:srgbClr val="0000CC"/>
                        </a:solidFill>
                        <a:latin typeface="Cambria Math"/>
                      </a:rPr>
                      <m:t>=15+40</m:t>
                    </m:r>
                    <m:r>
                      <a:rPr lang="en-US" sz="2400" b="0" i="1" smtClean="0">
                        <a:solidFill>
                          <a:srgbClr val="0000CC"/>
                        </a:solidFill>
                        <a:latin typeface="Cambria Math"/>
                      </a:rPr>
                      <m:t>𝐸</m:t>
                    </m:r>
                  </m:oMath>
                </a14:m>
                <a:endParaRPr lang="en-US" sz="2400" b="0" dirty="0" smtClean="0">
                  <a:solidFill>
                    <a:srgbClr val="0000CC"/>
                  </a:solidFill>
                </a:endParaRPr>
              </a:p>
              <a:p>
                <a:endParaRPr lang="en-US" sz="1000" b="0" dirty="0" smtClean="0">
                  <a:solidFill>
                    <a:schemeClr val="tx1"/>
                  </a:solidFill>
                </a:endParaRPr>
              </a:p>
              <a:p>
                <a:r>
                  <a:rPr lang="en-US" sz="1800" b="0" dirty="0" smtClean="0">
                    <a:solidFill>
                      <a:schemeClr val="tx1"/>
                    </a:solidFill>
                  </a:rPr>
                  <a:t>The new equilibrium exchange rate for the Euro can be calculated</a:t>
                </a:r>
              </a:p>
              <a:p>
                <a14:m>
                  <m:oMathPara xmlns="" xmlns:m="http://schemas.openxmlformats.org/officeDocument/2006/math">
                    <m:oMathParaPr>
                      <m:jc m:val="centerGroup"/>
                    </m:oMathParaPr>
                    <m:oMath xmlns:m="http://schemas.openxmlformats.org/officeDocument/2006/math">
                      <m:r>
                        <a:rPr lang="en-US" sz="1800" b="0" i="1" smtClean="0">
                          <a:solidFill>
                            <a:schemeClr val="tx1"/>
                          </a:solidFill>
                          <a:latin typeface="Cambria Math"/>
                        </a:rPr>
                        <m:t>80−50</m:t>
                      </m:r>
                      <m:r>
                        <a:rPr lang="en-US" sz="1800" b="0" i="1" smtClean="0">
                          <a:solidFill>
                            <a:schemeClr val="tx1"/>
                          </a:solidFill>
                          <a:latin typeface="Cambria Math"/>
                        </a:rPr>
                        <m:t>𝐸</m:t>
                      </m:r>
                      <m:r>
                        <a:rPr lang="en-US" sz="1800" b="0" i="1" smtClean="0">
                          <a:solidFill>
                            <a:schemeClr val="tx1"/>
                          </a:solidFill>
                          <a:latin typeface="Cambria Math"/>
                        </a:rPr>
                        <m:t>=15+30</m:t>
                      </m:r>
                      <m:r>
                        <a:rPr lang="en-US" sz="1800" b="0" i="1" smtClean="0">
                          <a:solidFill>
                            <a:schemeClr val="tx1"/>
                          </a:solidFill>
                          <a:latin typeface="Cambria Math"/>
                        </a:rPr>
                        <m:t>𝐸</m:t>
                      </m:r>
                    </m:oMath>
                  </m:oMathPara>
                </a14:m>
                <a:endParaRPr lang="en-US" sz="1800" b="0" dirty="0" smtClean="0">
                  <a:solidFill>
                    <a:schemeClr val="tx1"/>
                  </a:solidFill>
                </a:endParaRPr>
              </a:p>
              <a:p>
                <a14:m>
                  <m:oMathPara xmlns="" xmlns:m="http://schemas.openxmlformats.org/officeDocument/2006/math">
                    <m:oMathParaPr>
                      <m:jc m:val="centerGroup"/>
                    </m:oMathParaPr>
                    <m:oMath xmlns:m="http://schemas.openxmlformats.org/officeDocument/2006/math">
                      <m:r>
                        <a:rPr lang="en-US" sz="1800" b="0" i="1" smtClean="0">
                          <a:solidFill>
                            <a:schemeClr val="tx1"/>
                          </a:solidFill>
                          <a:latin typeface="Cambria Math"/>
                        </a:rPr>
                        <m:t>65=80</m:t>
                      </m:r>
                      <m:r>
                        <a:rPr lang="en-US" sz="1800" b="0" i="1" smtClean="0">
                          <a:solidFill>
                            <a:schemeClr val="tx1"/>
                          </a:solidFill>
                          <a:latin typeface="Cambria Math"/>
                        </a:rPr>
                        <m:t>𝐸</m:t>
                      </m:r>
                    </m:oMath>
                  </m:oMathPara>
                </a14:m>
                <a:endParaRPr lang="en-US" sz="1800" b="0" dirty="0" smtClean="0">
                  <a:solidFill>
                    <a:schemeClr val="tx1"/>
                  </a:solidFill>
                </a:endParaRPr>
              </a:p>
              <a:p>
                <a14:m>
                  <m:oMathPara xmlns="" xmlns:m="http://schemas.openxmlformats.org/officeDocument/2006/math">
                    <m:oMathParaPr>
                      <m:jc m:val="centerGroup"/>
                    </m:oMathParaPr>
                    <m:oMath xmlns:m="http://schemas.openxmlformats.org/officeDocument/2006/math">
                      <m:r>
                        <a:rPr lang="en-US" sz="2400" b="1" i="1" smtClean="0">
                          <a:solidFill>
                            <a:srgbClr val="FF0000"/>
                          </a:solidFill>
                          <a:latin typeface="Cambria Math"/>
                        </a:rPr>
                        <m:t>𝑬</m:t>
                      </m:r>
                      <m:r>
                        <a:rPr lang="en-US" sz="2400" b="1" i="1" smtClean="0">
                          <a:solidFill>
                            <a:srgbClr val="FF0000"/>
                          </a:solidFill>
                          <a:latin typeface="Cambria Math"/>
                        </a:rPr>
                        <m:t>=</m:t>
                      </m:r>
                      <m:r>
                        <a:rPr lang="en-US" sz="2400" b="1" i="1" smtClean="0">
                          <a:solidFill>
                            <a:srgbClr val="FF0000"/>
                          </a:solidFill>
                          <a:latin typeface="Cambria Math"/>
                        </a:rPr>
                        <m:t>𝟎</m:t>
                      </m:r>
                      <m:r>
                        <a:rPr lang="en-US" sz="2400" b="1" i="1" smtClean="0">
                          <a:solidFill>
                            <a:srgbClr val="FF0000"/>
                          </a:solidFill>
                          <a:latin typeface="Cambria Math"/>
                        </a:rPr>
                        <m:t>.</m:t>
                      </m:r>
                      <m:r>
                        <a:rPr lang="en-US" sz="2400" b="1" i="1" smtClean="0">
                          <a:solidFill>
                            <a:srgbClr val="FF0000"/>
                          </a:solidFill>
                          <a:latin typeface="Cambria Math"/>
                        </a:rPr>
                        <m:t>𝟖𝟏𝟐𝟓</m:t>
                      </m:r>
                    </m:oMath>
                  </m:oMathPara>
                </a14:m>
                <a:endParaRPr lang="en-US" sz="2400" b="1" dirty="0" smtClean="0">
                  <a:solidFill>
                    <a:srgbClr val="FF0000"/>
                  </a:solidFill>
                </a:endParaRPr>
              </a:p>
              <a:p>
                <a:r>
                  <a:rPr lang="en-US" sz="1800" b="1" dirty="0" smtClean="0">
                    <a:solidFill>
                      <a:srgbClr val="0000CC"/>
                    </a:solidFill>
                  </a:rPr>
                  <a:t>The euro has </a:t>
                </a:r>
                <a:r>
                  <a:rPr lang="en-US" sz="1800" b="1" i="1" dirty="0" smtClean="0">
                    <a:solidFill>
                      <a:srgbClr val="0000CC"/>
                    </a:solidFill>
                  </a:rPr>
                  <a:t>depreciated</a:t>
                </a:r>
                <a:r>
                  <a:rPr lang="en-US" sz="1800" b="1" dirty="0" smtClean="0">
                    <a:solidFill>
                      <a:srgbClr val="0000CC"/>
                    </a:solidFill>
                  </a:rPr>
                  <a:t> against the Swiss franc. </a:t>
                </a:r>
              </a:p>
              <a:p>
                <a:pPr marL="285750" indent="-285750">
                  <a:buFont typeface="Arial" pitchFamily="34" charset="0"/>
                  <a:buChar char="•"/>
                </a:pPr>
                <a:r>
                  <a:rPr lang="en-US" sz="1600" dirty="0" smtClean="0"/>
                  <a:t>Because demand for it has fallen while its supply increased, the euro is much less scarce in Switzerland </a:t>
                </a:r>
                <a:endParaRPr lang="en-US" sz="1600" dirty="0"/>
              </a:p>
              <a:p>
                <a:pPr marL="285750" indent="-285750">
                  <a:buFont typeface="Arial" pitchFamily="34" charset="0"/>
                  <a:buChar char="•"/>
                </a:pPr>
                <a:r>
                  <a:rPr lang="en-US" sz="1600" dirty="0" smtClean="0"/>
                  <a:t>European goods can be bought much more cheaply as a result (only 0.8125 CHF must be given for a euro’s worth of output instead of 1.125 CHF)</a:t>
                </a:r>
                <a:endParaRPr lang="en-US" sz="1400" dirty="0" smtClean="0"/>
              </a:p>
            </p:txBody>
          </p:sp>
        </mc:Choice>
        <mc:Fallback xmlns="">
          <p:sp>
            <p:nvSpPr>
              <p:cNvPr id="16" name="TextBox 15"/>
              <p:cNvSpPr txBox="1">
                <a:spLocks noRot="1" noChangeAspect="1" noMove="1" noResize="1" noEditPoints="1" noAdjustHandles="1" noChangeArrowheads="1" noChangeShapeType="1" noTextEdit="1"/>
              </p:cNvSpPr>
              <p:nvPr/>
            </p:nvSpPr>
            <p:spPr>
              <a:xfrm>
                <a:off x="0" y="723900"/>
                <a:ext cx="9144000" cy="4862870"/>
              </a:xfrm>
              <a:prstGeom prst="rect">
                <a:avLst/>
              </a:prstGeom>
              <a:blipFill rotWithShape="1">
                <a:blip r:embed="rId2"/>
                <a:stretch>
                  <a:fillRect l="-1000" t="-1004" b="-1380"/>
                </a:stretch>
              </a:blipFill>
            </p:spPr>
            <p:txBody>
              <a:bodyPr/>
              <a:lstStyle/>
              <a:p>
                <a:r>
                  <a:rPr lang="en-US">
                    <a:noFill/>
                  </a:rPr>
                  <a:t> </a:t>
                </a:r>
              </a:p>
            </p:txBody>
          </p:sp>
        </mc:Fallback>
      </mc:AlternateContent>
      <p:sp>
        <p:nvSpPr>
          <p:cNvPr id="3" name="TextBox 2"/>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Calculating Exchange Rates</a:t>
            </a:r>
            <a:endParaRPr lang="en-US" sz="1400" i="1" dirty="0">
              <a:latin typeface="Lucida Sans - 18"/>
            </a:endParaRPr>
          </a:p>
        </p:txBody>
      </p:sp>
    </p:spTree>
    <p:extLst>
      <p:ext uri="{BB962C8B-B14F-4D97-AF65-F5344CB8AC3E}">
        <p14:creationId xmlns:p14="http://schemas.microsoft.com/office/powerpoint/2010/main" val="19184712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8400" y="5067300"/>
            <a:ext cx="4572000" cy="584775"/>
          </a:xfrm>
          <a:prstGeom prst="rect">
            <a:avLst/>
          </a:prstGeom>
        </p:spPr>
        <p:txBody>
          <a:bodyPr>
            <a:spAutoFit/>
          </a:bodyPr>
          <a:lstStyle/>
          <a:p>
            <a:pPr algn="ctr" fontAlgn="base"/>
            <a:r>
              <a:rPr lang="en-US" sz="1600" b="1" cap="all" dirty="0">
                <a:hlinkClick r:id="rId3" tooltip="Introduction to the Foreign Exchange Market and Exchange Rate Determination"/>
              </a:rPr>
              <a:t>INTRODUCTION TO THE FOREIGN EXCHANGE MARKET AND EXCHANGE RATE DETERMINATION</a:t>
            </a:r>
            <a:endParaRPr lang="en-US" sz="1600" b="1" cap="all" dirty="0"/>
          </a:p>
        </p:txBody>
      </p:sp>
      <p:pic>
        <p:nvPicPr>
          <p:cNvPr id="3" name="b_Fm8sW_g98?version=3&amp;hl=en_US&amp;rel=0"/>
          <p:cNvPicPr>
            <a:picLocks noRot="1" noChangeAspect="1"/>
          </p:cNvPicPr>
          <p:nvPr>
            <a:quickTimeFile r:link="rId1"/>
          </p:nvPr>
        </p:nvPicPr>
        <p:blipFill>
          <a:blip r:embed="rId4"/>
          <a:stretch>
            <a:fillRect/>
          </a:stretch>
        </p:blipFill>
        <p:spPr>
          <a:xfrm>
            <a:off x="0" y="723900"/>
            <a:ext cx="9144000" cy="4343400"/>
          </a:xfrm>
          <a:prstGeom prst="rect">
            <a:avLst/>
          </a:prstGeom>
        </p:spPr>
      </p:pic>
      <p:sp>
        <p:nvSpPr>
          <p:cNvPr id="5" name="TextBox 4"/>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Exchange Rate Video Lesson</a:t>
            </a:r>
            <a:endParaRPr lang="en-US" sz="1400" i="1" dirty="0">
              <a:latin typeface="Lucida Sans - 18"/>
            </a:endParaRPr>
          </a:p>
        </p:txBody>
      </p:sp>
    </p:spTree>
    <p:extLst>
      <p:ext uri="{BB962C8B-B14F-4D97-AF65-F5344CB8AC3E}">
        <p14:creationId xmlns:p14="http://schemas.microsoft.com/office/powerpoint/2010/main" val="20312354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5170646"/>
          </a:xfrm>
          <a:prstGeom prst="rect">
            <a:avLst/>
          </a:prstGeom>
          <a:noFill/>
        </p:spPr>
        <p:txBody>
          <a:bodyPr wrap="square" rtlCol="0">
            <a:spAutoFit/>
          </a:bodyPr>
          <a:lstStyle/>
          <a:p>
            <a:r>
              <a:rPr lang="en-US" sz="2400" dirty="0" smtClean="0">
                <a:solidFill>
                  <a:srgbClr val="FF0000"/>
                </a:solidFill>
              </a:rPr>
              <a:t>The Foreign Exchange Market – Exchange Rate Systems</a:t>
            </a:r>
          </a:p>
          <a:p>
            <a:r>
              <a:rPr lang="en-US" sz="1800" dirty="0" smtClean="0"/>
              <a:t>An exchange rate can be determined in several ways, depending on the degree of control by the nation’s government over the value of its currency:</a:t>
            </a:r>
          </a:p>
          <a:p>
            <a:pPr marL="285750" indent="-285750">
              <a:buFont typeface="Arial" pitchFamily="34" charset="0"/>
              <a:buChar char="•"/>
            </a:pPr>
            <a:r>
              <a:rPr lang="en-US" sz="1800" b="1" dirty="0" smtClean="0">
                <a:solidFill>
                  <a:srgbClr val="0000CC"/>
                </a:solidFill>
              </a:rPr>
              <a:t>Floating exchange rates: </a:t>
            </a:r>
            <a:r>
              <a:rPr lang="en-US" sz="1800" dirty="0" smtClean="0"/>
              <a:t>When a currency’s value against other currencies is determined solely by the market demand for and supply of it in the other countries’ forex market. Neither governments nor central banks make any effort to manipulate the value of the currency.</a:t>
            </a:r>
            <a:endParaRPr lang="en-US" sz="1800" b="1" dirty="0" smtClean="0"/>
          </a:p>
          <a:p>
            <a:pPr marL="285750" indent="-285750">
              <a:buFont typeface="Arial" pitchFamily="34" charset="0"/>
              <a:buChar char="•"/>
            </a:pPr>
            <a:r>
              <a:rPr lang="en-US" sz="1800" b="1" dirty="0" smtClean="0">
                <a:solidFill>
                  <a:srgbClr val="0000CC"/>
                </a:solidFill>
              </a:rPr>
              <a:t>Fixed exchange rates: </a:t>
            </a:r>
            <a:r>
              <a:rPr lang="en-US" sz="1800" dirty="0" smtClean="0"/>
              <a:t>When a currency’s value against one or more other currencies is set by the government or central bank in order to promote particular macroeconomic objectives. Exchange rate fixing requires governments or central banks to intervene in the forex market to manipulate the demand for or supply of the currency. </a:t>
            </a:r>
            <a:endParaRPr lang="en-US" sz="1800" b="1" dirty="0" smtClean="0"/>
          </a:p>
          <a:p>
            <a:pPr marL="285750" indent="-285750">
              <a:buFont typeface="Arial" pitchFamily="34" charset="0"/>
              <a:buChar char="•"/>
            </a:pPr>
            <a:r>
              <a:rPr lang="en-US" sz="1800" b="1" dirty="0" smtClean="0">
                <a:solidFill>
                  <a:srgbClr val="0000CC"/>
                </a:solidFill>
              </a:rPr>
              <a:t>Managed exchange rates: </a:t>
            </a:r>
            <a:r>
              <a:rPr lang="en-US" sz="1800" dirty="0" smtClean="0"/>
              <a:t>When a currency’s value against one or more other currencies is allowed to fluctuate between a certain range by the country’s government or central bank. If the exchange rate gets </a:t>
            </a:r>
            <a:r>
              <a:rPr lang="en-US" sz="1800" i="1" dirty="0" smtClean="0"/>
              <a:t>below a certain level </a:t>
            </a:r>
            <a:r>
              <a:rPr lang="en-US" sz="1800" dirty="0" smtClean="0"/>
              <a:t>or </a:t>
            </a:r>
            <a:r>
              <a:rPr lang="en-US" sz="1800" i="1" dirty="0" smtClean="0"/>
              <a:t>above a certain level</a:t>
            </a:r>
            <a:r>
              <a:rPr lang="en-US" sz="1800" dirty="0" smtClean="0"/>
              <a:t>, then the government or central bank will intervene to bring it back within the desired range.</a:t>
            </a:r>
          </a:p>
          <a:p>
            <a:endParaRPr lang="en-US" sz="1000" b="1" dirty="0"/>
          </a:p>
          <a:p>
            <a:pPr algn="ctr"/>
            <a:r>
              <a:rPr lang="en-US" sz="1800" i="1" dirty="0" smtClean="0">
                <a:solidFill>
                  <a:srgbClr val="FF0000"/>
                </a:solidFill>
              </a:rPr>
              <a:t>These three exchange rate systems are practiced to varying degrees by different countries at different times, depending on countries’ macroeconomic objectives</a:t>
            </a:r>
          </a:p>
        </p:txBody>
      </p:sp>
      <p:sp>
        <p:nvSpPr>
          <p:cNvPr id="36" name="TextBox 35"/>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Exchange Rate Systems</a:t>
            </a:r>
            <a:endParaRPr lang="en-US" sz="1400" i="1" dirty="0">
              <a:latin typeface="Lucida Sans - 18"/>
            </a:endParaRPr>
          </a:p>
        </p:txBody>
      </p:sp>
    </p:spTree>
    <p:extLst>
      <p:ext uri="{BB962C8B-B14F-4D97-AF65-F5344CB8AC3E}">
        <p14:creationId xmlns:p14="http://schemas.microsoft.com/office/powerpoint/2010/main" val="299039541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The Determinants of Floating Exchange Rates</a:t>
            </a:r>
          </a:p>
          <a:p>
            <a:r>
              <a:rPr lang="en-US" sz="1800" dirty="0" smtClean="0"/>
              <a:t>We know that exchange rates are determined by the demand for and supply of currencies. But what determines the demand and supply? There are several determinants of exchange rates</a:t>
            </a:r>
          </a:p>
        </p:txBody>
      </p:sp>
      <p:graphicFrame>
        <p:nvGraphicFramePr>
          <p:cNvPr id="2" name="Table 1"/>
          <p:cNvGraphicFramePr>
            <a:graphicFrameLocks noGrp="1"/>
          </p:cNvGraphicFramePr>
          <p:nvPr>
            <p:extLst>
              <p:ext uri="{D42A27DB-BD31-4B8C-83A1-F6EECF244321}">
                <p14:modId xmlns:p14="http://schemas.microsoft.com/office/powerpoint/2010/main" val="4066073454"/>
              </p:ext>
            </p:extLst>
          </p:nvPr>
        </p:nvGraphicFramePr>
        <p:xfrm>
          <a:off x="0" y="1800377"/>
          <a:ext cx="9144000" cy="3914622"/>
        </p:xfrm>
        <a:graphic>
          <a:graphicData uri="http://schemas.openxmlformats.org/drawingml/2006/table">
            <a:tbl>
              <a:tblPr firstRow="1" bandRow="1">
                <a:tableStyleId>{5C22544A-7EE6-4342-B048-85BDC9FD1C3A}</a:tableStyleId>
              </a:tblPr>
              <a:tblGrid>
                <a:gridCol w="1295400"/>
                <a:gridCol w="7848600"/>
              </a:tblGrid>
              <a:tr h="596538">
                <a:tc gridSpan="2">
                  <a:txBody>
                    <a:bodyPr/>
                    <a:lstStyle/>
                    <a:p>
                      <a:pPr algn="ctr"/>
                      <a:r>
                        <a:rPr lang="en-US" sz="1600" dirty="0" smtClean="0"/>
                        <a:t>The Determinants</a:t>
                      </a:r>
                      <a:r>
                        <a:rPr lang="en-US" sz="1600" baseline="0" dirty="0" smtClean="0"/>
                        <a:t> of Exchange Rates: </a:t>
                      </a:r>
                      <a:r>
                        <a:rPr lang="en-US" sz="1600" b="0" i="1" baseline="0" dirty="0" smtClean="0"/>
                        <a:t>If any of the following change, the demand and supply of a currency will change and it will either appreciate or depreciate against other currencies.</a:t>
                      </a:r>
                      <a:endParaRPr lang="en-US" sz="1600" dirty="0"/>
                    </a:p>
                  </a:txBody>
                  <a:tcPr/>
                </a:tc>
                <a:tc hMerge="1">
                  <a:txBody>
                    <a:bodyPr/>
                    <a:lstStyle/>
                    <a:p>
                      <a:endParaRPr lang="en-US" dirty="0"/>
                    </a:p>
                  </a:txBody>
                  <a:tcPr/>
                </a:tc>
              </a:tr>
              <a:tr h="533744">
                <a:tc>
                  <a:txBody>
                    <a:bodyPr/>
                    <a:lstStyle/>
                    <a:p>
                      <a:pPr algn="ctr"/>
                      <a:r>
                        <a:rPr lang="en-US" sz="1400" b="1" dirty="0" smtClean="0">
                          <a:solidFill>
                            <a:srgbClr val="FF0000"/>
                          </a:solidFill>
                        </a:rPr>
                        <a:t>Tastes and preferences</a:t>
                      </a:r>
                      <a:endParaRPr lang="en-US" sz="1400" b="1" dirty="0">
                        <a:solidFill>
                          <a:srgbClr val="FF0000"/>
                        </a:solidFill>
                      </a:endParaRPr>
                    </a:p>
                  </a:txBody>
                  <a:tcPr anchor="ctr"/>
                </a:tc>
                <a:tc>
                  <a:txBody>
                    <a:bodyPr/>
                    <a:lstStyle/>
                    <a:p>
                      <a:r>
                        <a:rPr lang="en-US" sz="1200" dirty="0" smtClean="0"/>
                        <a:t>As</a:t>
                      </a:r>
                      <a:r>
                        <a:rPr lang="en-US" sz="1200" baseline="0" dirty="0" smtClean="0"/>
                        <a:t> a country’s exports become more popular among international consumers, demand for its currency will increase and supply of other countries currency in its forex market will increase. </a:t>
                      </a:r>
                      <a:endParaRPr lang="en-US" sz="1200" dirty="0"/>
                    </a:p>
                  </a:txBody>
                  <a:tcPr anchor="ctr"/>
                </a:tc>
              </a:tr>
              <a:tr h="618368">
                <a:tc>
                  <a:txBody>
                    <a:bodyPr/>
                    <a:lstStyle/>
                    <a:p>
                      <a:pPr algn="ctr"/>
                      <a:r>
                        <a:rPr lang="en-US" sz="1400" b="1" dirty="0" smtClean="0">
                          <a:solidFill>
                            <a:srgbClr val="FF0000"/>
                          </a:solidFill>
                        </a:rPr>
                        <a:t>Relative interest rates</a:t>
                      </a:r>
                      <a:endParaRPr lang="en-US" sz="1400" b="1" dirty="0">
                        <a:solidFill>
                          <a:srgbClr val="FF0000"/>
                        </a:solidFill>
                      </a:endParaRPr>
                    </a:p>
                  </a:txBody>
                  <a:tcPr anchor="ctr"/>
                </a:tc>
                <a:tc>
                  <a:txBody>
                    <a:bodyPr/>
                    <a:lstStyle/>
                    <a:p>
                      <a:r>
                        <a:rPr lang="en-US" sz="1200" dirty="0" smtClean="0"/>
                        <a:t>There</a:t>
                      </a:r>
                      <a:r>
                        <a:rPr lang="en-US" sz="1200" baseline="0" dirty="0" smtClean="0"/>
                        <a:t> is a direct relationship between the interest rates in a country and the value of its currency. At higher interest rates, foreigners will demand more financial assets from the country, and therefore more of the currency.</a:t>
                      </a:r>
                      <a:endParaRPr lang="en-US" sz="1200" dirty="0"/>
                    </a:p>
                  </a:txBody>
                  <a:tcPr anchor="ctr"/>
                </a:tc>
              </a:tr>
              <a:tr h="721430">
                <a:tc>
                  <a:txBody>
                    <a:bodyPr/>
                    <a:lstStyle/>
                    <a:p>
                      <a:pPr algn="ctr"/>
                      <a:r>
                        <a:rPr lang="en-US" sz="1400" b="1" dirty="0" smtClean="0">
                          <a:solidFill>
                            <a:srgbClr val="FF0000"/>
                          </a:solidFill>
                        </a:rPr>
                        <a:t>Relative</a:t>
                      </a:r>
                      <a:r>
                        <a:rPr lang="en-US" sz="1400" b="1" baseline="0" dirty="0" smtClean="0">
                          <a:solidFill>
                            <a:srgbClr val="FF0000"/>
                          </a:solidFill>
                        </a:rPr>
                        <a:t> price levels </a:t>
                      </a:r>
                      <a:r>
                        <a:rPr lang="en-US" sz="1100" b="1" baseline="0" dirty="0" smtClean="0">
                          <a:solidFill>
                            <a:srgbClr val="FF0000"/>
                          </a:solidFill>
                        </a:rPr>
                        <a:t>(or inflation rates)</a:t>
                      </a:r>
                      <a:endParaRPr lang="en-US" sz="1100" b="1" dirty="0">
                        <a:solidFill>
                          <a:srgbClr val="FF0000"/>
                        </a:solidFill>
                      </a:endParaRPr>
                    </a:p>
                  </a:txBody>
                  <a:tcPr anchor="ctr"/>
                </a:tc>
                <a:tc>
                  <a:txBody>
                    <a:bodyPr/>
                    <a:lstStyle/>
                    <a:p>
                      <a:r>
                        <a:rPr lang="en-US" sz="1200" dirty="0" smtClean="0"/>
                        <a:t>If a country’s inflation rate is high relative to</a:t>
                      </a:r>
                      <a:r>
                        <a:rPr lang="en-US" sz="1200" baseline="0" dirty="0" smtClean="0"/>
                        <a:t> its trading partners, demand for the country’s exports will fall and demand for its currency will fall. If inflation is lower at home than abroad, foreigners will demand more of its exports and its currency.</a:t>
                      </a:r>
                      <a:endParaRPr lang="en-US" sz="1200" dirty="0"/>
                    </a:p>
                  </a:txBody>
                  <a:tcPr anchor="ctr"/>
                </a:tc>
              </a:tr>
              <a:tr h="659331">
                <a:tc>
                  <a:txBody>
                    <a:bodyPr/>
                    <a:lstStyle/>
                    <a:p>
                      <a:pPr algn="ctr"/>
                      <a:r>
                        <a:rPr lang="en-US" sz="1400" b="1" dirty="0" smtClean="0">
                          <a:solidFill>
                            <a:srgbClr val="FF0000"/>
                          </a:solidFill>
                        </a:rPr>
                        <a:t>Speculation</a:t>
                      </a:r>
                      <a:endParaRPr lang="en-US" sz="1400" b="1" dirty="0">
                        <a:solidFill>
                          <a:srgbClr val="FF0000"/>
                        </a:solidFill>
                      </a:endParaRPr>
                    </a:p>
                  </a:txBody>
                  <a:tcPr anchor="ctr"/>
                </a:tc>
                <a:tc>
                  <a:txBody>
                    <a:bodyPr/>
                    <a:lstStyle/>
                    <a:p>
                      <a:r>
                        <a:rPr lang="en-US" sz="1200" i="0" dirty="0" smtClean="0"/>
                        <a:t>If internationa</a:t>
                      </a:r>
                      <a:r>
                        <a:rPr lang="en-US" sz="1200" i="0" baseline="0" dirty="0" smtClean="0"/>
                        <a:t>l financial investors </a:t>
                      </a:r>
                      <a:r>
                        <a:rPr lang="en-US" sz="1200" i="1" baseline="0" dirty="0" smtClean="0"/>
                        <a:t>expect a country’s currency to appreciate in the future</a:t>
                      </a:r>
                      <a:r>
                        <a:rPr lang="en-US" sz="1200" i="0" baseline="0" dirty="0" smtClean="0"/>
                        <a:t>, demand for it will rise today. If a currency is </a:t>
                      </a:r>
                      <a:r>
                        <a:rPr lang="en-US" sz="1200" i="1" baseline="0" dirty="0" smtClean="0"/>
                        <a:t>expected to depreciate</a:t>
                      </a:r>
                      <a:r>
                        <a:rPr lang="en-US" sz="1200" i="0" baseline="0" dirty="0" smtClean="0"/>
                        <a:t> demand for it will decrease today. Speculation is simply </a:t>
                      </a:r>
                      <a:r>
                        <a:rPr lang="en-US" sz="1200" i="1" baseline="0" dirty="0" smtClean="0"/>
                        <a:t>betting on the future value of an asset or currency.</a:t>
                      </a:r>
                      <a:endParaRPr lang="en-US" sz="1200" i="0" dirty="0"/>
                    </a:p>
                  </a:txBody>
                  <a:tcPr anchor="ctr"/>
                </a:tc>
              </a:tr>
              <a:tr h="785211">
                <a:tc>
                  <a:txBody>
                    <a:bodyPr/>
                    <a:lstStyle/>
                    <a:p>
                      <a:pPr algn="ctr"/>
                      <a:r>
                        <a:rPr lang="en-US" sz="1400" b="1" dirty="0" smtClean="0">
                          <a:solidFill>
                            <a:srgbClr val="FF0000"/>
                          </a:solidFill>
                        </a:rPr>
                        <a:t>Relative Incomes </a:t>
                      </a:r>
                    </a:p>
                    <a:p>
                      <a:pPr algn="ctr"/>
                      <a:r>
                        <a:rPr lang="en-US" sz="1100" b="1" dirty="0" smtClean="0">
                          <a:solidFill>
                            <a:srgbClr val="FF0000"/>
                          </a:solidFill>
                        </a:rPr>
                        <a:t>(or growth rates)</a:t>
                      </a:r>
                      <a:endParaRPr lang="en-US" sz="1100" b="1" dirty="0">
                        <a:solidFill>
                          <a:srgbClr val="FF0000"/>
                        </a:solidFill>
                      </a:endParaRPr>
                    </a:p>
                  </a:txBody>
                  <a:tcPr anchor="ctr"/>
                </a:tc>
                <a:tc>
                  <a:txBody>
                    <a:bodyPr/>
                    <a:lstStyle/>
                    <a:p>
                      <a:r>
                        <a:rPr lang="en-US" sz="1200" b="0" dirty="0" smtClean="0"/>
                        <a:t>As incomes rise abroad, foreigners will demand more</a:t>
                      </a:r>
                      <a:r>
                        <a:rPr lang="en-US" sz="1200" b="0" baseline="0" dirty="0" smtClean="0"/>
                        <a:t> of a country’s currency. If foreign incomes fall, there will be less demand for a country’s exports and its currency. If domestic incomes rise, ceteris paribus, demand for foreign currencies will rise and supply of the foreign currency will increase abroad, as households wish to buy more imports</a:t>
                      </a:r>
                      <a:endParaRPr lang="en-US" sz="1200" b="0" dirty="0"/>
                    </a:p>
                  </a:txBody>
                  <a:tcPr anchor="ctr"/>
                </a:tc>
              </a:tr>
            </a:tbl>
          </a:graphicData>
        </a:graphic>
      </p:graphicFrame>
      <p:sp>
        <p:nvSpPr>
          <p:cNvPr id="4" name="TextBox 3"/>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Determinants of Exchange Rates</a:t>
            </a:r>
            <a:endParaRPr lang="en-US" sz="1400" i="1" dirty="0">
              <a:latin typeface="Lucida Sans - 18"/>
            </a:endParaRPr>
          </a:p>
        </p:txBody>
      </p:sp>
    </p:spTree>
    <p:extLst>
      <p:ext uri="{BB962C8B-B14F-4D97-AF65-F5344CB8AC3E}">
        <p14:creationId xmlns:p14="http://schemas.microsoft.com/office/powerpoint/2010/main" val="235204231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The Determinants of Floating Exchange Rates</a:t>
            </a:r>
          </a:p>
          <a:p>
            <a:r>
              <a:rPr lang="en-US" sz="1800" dirty="0" smtClean="0"/>
              <a:t>Consider the market for British pounds in the United States. Any of the following could cause demand for pounds to increase and the pound to appreciate against the dollar.</a:t>
            </a:r>
          </a:p>
        </p:txBody>
      </p:sp>
      <p:sp>
        <p:nvSpPr>
          <p:cNvPr id="26" name="TextBox 25"/>
          <p:cNvSpPr txBox="1"/>
          <p:nvPr/>
        </p:nvSpPr>
        <p:spPr>
          <a:xfrm>
            <a:off x="3567053" y="1721227"/>
            <a:ext cx="5576947" cy="4031873"/>
          </a:xfrm>
          <a:prstGeom prst="rect">
            <a:avLst/>
          </a:prstGeom>
          <a:noFill/>
        </p:spPr>
        <p:txBody>
          <a:bodyPr wrap="square" rtlCol="0">
            <a:spAutoFit/>
          </a:bodyPr>
          <a:lstStyle/>
          <a:p>
            <a:r>
              <a:rPr lang="en-US" sz="1600" b="1" dirty="0" smtClean="0">
                <a:solidFill>
                  <a:srgbClr val="0000CC"/>
                </a:solidFill>
              </a:rPr>
              <a:t>What could cause demand for pounds to increase?</a:t>
            </a:r>
          </a:p>
          <a:p>
            <a:pPr marL="285750" indent="-285750">
              <a:buFont typeface="Arial" pitchFamily="34" charset="0"/>
              <a:buChar char="•"/>
            </a:pPr>
            <a:r>
              <a:rPr lang="en-US" sz="1600" b="1" dirty="0" smtClean="0"/>
              <a:t>Tastes: </a:t>
            </a:r>
            <a:r>
              <a:rPr lang="en-US" sz="1600" dirty="0" smtClean="0"/>
              <a:t>If British goods became more fashionable in the US</a:t>
            </a:r>
          </a:p>
          <a:p>
            <a:pPr marL="285750" indent="-285750">
              <a:buFont typeface="Arial" pitchFamily="34" charset="0"/>
              <a:buChar char="•"/>
            </a:pPr>
            <a:r>
              <a:rPr lang="en-US" sz="1600" b="1" dirty="0" smtClean="0"/>
              <a:t>Interest rates: </a:t>
            </a:r>
            <a:r>
              <a:rPr lang="en-US" sz="1600" dirty="0" smtClean="0"/>
              <a:t>If the Bank of England (the central bank) increased British interest rates, Americans would with to invest more money in British assets</a:t>
            </a:r>
          </a:p>
          <a:p>
            <a:pPr marL="285750" indent="-285750">
              <a:buFont typeface="Arial" pitchFamily="34" charset="0"/>
              <a:buChar char="•"/>
            </a:pPr>
            <a:r>
              <a:rPr lang="en-US" sz="1600" b="1" dirty="0" smtClean="0"/>
              <a:t>Price levels: </a:t>
            </a:r>
            <a:r>
              <a:rPr lang="en-US" sz="1600" dirty="0" smtClean="0"/>
              <a:t>If US inflation were to increase while British inflation rates remained low, Americans would demand more </a:t>
            </a:r>
            <a:r>
              <a:rPr lang="en-US" sz="1600" i="1" dirty="0" smtClean="0"/>
              <a:t>relatively cheap</a:t>
            </a:r>
            <a:r>
              <a:rPr lang="en-US" sz="1600" dirty="0" smtClean="0"/>
              <a:t> British goods</a:t>
            </a:r>
          </a:p>
          <a:p>
            <a:pPr marL="285750" indent="-285750">
              <a:buFont typeface="Arial" pitchFamily="34" charset="0"/>
              <a:buChar char="•"/>
            </a:pPr>
            <a:r>
              <a:rPr lang="en-US" sz="1600" b="1" dirty="0" smtClean="0"/>
              <a:t>Speculation: </a:t>
            </a:r>
            <a:r>
              <a:rPr lang="en-US" sz="1600" dirty="0" smtClean="0"/>
              <a:t>If investors in the US </a:t>
            </a:r>
            <a:r>
              <a:rPr lang="en-US" sz="1600" i="1" dirty="0" smtClean="0"/>
              <a:t>expected the pound to get stronger</a:t>
            </a:r>
            <a:r>
              <a:rPr lang="en-US" sz="1600" dirty="0" smtClean="0"/>
              <a:t>, the demand for pounds would increase today.</a:t>
            </a:r>
          </a:p>
          <a:p>
            <a:pPr marL="285750" indent="-285750">
              <a:buFont typeface="Arial" pitchFamily="34" charset="0"/>
              <a:buChar char="•"/>
            </a:pPr>
            <a:r>
              <a:rPr lang="en-US" sz="1600" b="1" dirty="0" smtClean="0"/>
              <a:t>Income levels: </a:t>
            </a:r>
            <a:r>
              <a:rPr lang="en-US" sz="1600" dirty="0" smtClean="0"/>
              <a:t>If the economic growth rate in the US rose faster than in Britain, Americans would demand more imported goods and thus would demand more pounds.</a:t>
            </a:r>
            <a:endParaRPr lang="en-US" sz="1600" b="1" dirty="0"/>
          </a:p>
          <a:p>
            <a:pPr algn="ctr"/>
            <a:r>
              <a:rPr lang="en-US" sz="1600" i="1" dirty="0" smtClean="0">
                <a:solidFill>
                  <a:srgbClr val="FF0000"/>
                </a:solidFill>
              </a:rPr>
              <a:t>Notice that as the demand for pound increases in the US, the supply of dollars increases in Britain. As the pound appreciates, the dollar depreciates</a:t>
            </a:r>
            <a:endParaRPr lang="en-US" sz="1600" i="1" dirty="0">
              <a:solidFill>
                <a:srgbClr val="FF0000"/>
              </a:solidFill>
            </a:endParaRPr>
          </a:p>
        </p:txBody>
      </p:sp>
      <p:grpSp>
        <p:nvGrpSpPr>
          <p:cNvPr id="76" name="Group 75"/>
          <p:cNvGrpSpPr/>
          <p:nvPr/>
        </p:nvGrpSpPr>
        <p:grpSpPr>
          <a:xfrm>
            <a:off x="316764" y="1638301"/>
            <a:ext cx="3250289" cy="4053595"/>
            <a:chOff x="615903" y="1638301"/>
            <a:chExt cx="3346497" cy="4173580"/>
          </a:xfrm>
        </p:grpSpPr>
        <p:grpSp>
          <p:nvGrpSpPr>
            <p:cNvPr id="53" name="Group 52"/>
            <p:cNvGrpSpPr/>
            <p:nvPr/>
          </p:nvGrpSpPr>
          <p:grpSpPr>
            <a:xfrm>
              <a:off x="615903" y="1638301"/>
              <a:ext cx="3346497" cy="4173580"/>
              <a:chOff x="-81115" y="1638300"/>
              <a:chExt cx="5335100" cy="6653658"/>
            </a:xfrm>
          </p:grpSpPr>
          <p:grpSp>
            <p:nvGrpSpPr>
              <p:cNvPr id="5" name="Group 4"/>
              <p:cNvGrpSpPr/>
              <p:nvPr/>
            </p:nvGrpSpPr>
            <p:grpSpPr>
              <a:xfrm>
                <a:off x="-81115" y="1638300"/>
                <a:ext cx="5335100" cy="6653658"/>
                <a:chOff x="5137150" y="1549480"/>
                <a:chExt cx="5387314" cy="8062535"/>
              </a:xfrm>
            </p:grpSpPr>
            <p:cxnSp>
              <p:nvCxnSpPr>
                <p:cNvPr id="7" name="Straight Connector 6"/>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319119" y="1743917"/>
                  <a:ext cx="2675467" cy="520338"/>
                </a:xfrm>
                <a:prstGeom prst="rect">
                  <a:avLst/>
                </a:prstGeom>
                <a:noFill/>
              </p:spPr>
              <p:txBody>
                <a:bodyPr vert="horz" wrap="square" rtlCol="0">
                  <a:spAutoFit/>
                </a:bodyPr>
                <a:lstStyle/>
                <a:p>
                  <a:pPr algn="ctr"/>
                  <a:r>
                    <a:rPr lang="en-US" sz="1100" b="1" dirty="0" smtClean="0">
                      <a:solidFill>
                        <a:srgbClr val="FF6820"/>
                      </a:solidFill>
                    </a:rPr>
                    <a:t>British ₤ in the US</a:t>
                  </a:r>
                  <a:endParaRPr lang="en-US" sz="1100" b="1" dirty="0">
                    <a:solidFill>
                      <a:srgbClr val="FF6820"/>
                    </a:solidFill>
                  </a:endParaRPr>
                </a:p>
              </p:txBody>
            </p:sp>
            <p:sp>
              <p:nvSpPr>
                <p:cNvPr id="10" name="TextBox 9"/>
                <p:cNvSpPr txBox="1"/>
                <p:nvPr/>
              </p:nvSpPr>
              <p:spPr>
                <a:xfrm>
                  <a:off x="5319063" y="1549480"/>
                  <a:ext cx="1100061" cy="612163"/>
                </a:xfrm>
                <a:prstGeom prst="rect">
                  <a:avLst/>
                </a:prstGeom>
                <a:noFill/>
              </p:spPr>
              <p:txBody>
                <a:bodyPr vert="horz" wrap="square" rtlCol="0">
                  <a:spAutoFit/>
                </a:bodyPr>
                <a:lstStyle/>
                <a:p>
                  <a:r>
                    <a:rPr lang="en-US" sz="1400" dirty="0" smtClean="0">
                      <a:solidFill>
                        <a:srgbClr val="000000"/>
                      </a:solidFill>
                    </a:rPr>
                    <a:t>$/₤</a:t>
                  </a:r>
                  <a:endParaRPr lang="en-US" sz="1400" dirty="0">
                    <a:solidFill>
                      <a:srgbClr val="000000"/>
                    </a:solidFill>
                  </a:endParaRPr>
                </a:p>
              </p:txBody>
            </p:sp>
            <p:cxnSp>
              <p:nvCxnSpPr>
                <p:cNvPr id="11" name="Straight Connector 10"/>
                <p:cNvCxnSpPr/>
                <p:nvPr/>
              </p:nvCxnSpPr>
              <p:spPr>
                <a:xfrm>
                  <a:off x="6121146" y="2134489"/>
                  <a:ext cx="3071748" cy="2840101"/>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6079997" y="2120773"/>
                  <a:ext cx="2989454" cy="3059684"/>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182100" y="4800599"/>
                  <a:ext cx="736601" cy="520338"/>
                </a:xfrm>
                <a:prstGeom prst="rect">
                  <a:avLst/>
                </a:prstGeom>
                <a:noFill/>
              </p:spPr>
              <p:txBody>
                <a:bodyPr vert="horz" rtlCol="0">
                  <a:spAutoFit/>
                </a:bodyPr>
                <a:lstStyle/>
                <a:p>
                  <a:r>
                    <a:rPr lang="en-US" sz="1100" dirty="0" smtClean="0">
                      <a:solidFill>
                        <a:srgbClr val="000000"/>
                      </a:solidFill>
                    </a:rPr>
                    <a:t>D</a:t>
                  </a:r>
                  <a:r>
                    <a:rPr lang="en-US" sz="1100" baseline="-25000" dirty="0" smtClean="0">
                      <a:solidFill>
                        <a:srgbClr val="000000"/>
                      </a:solidFill>
                    </a:rPr>
                    <a:t>₤</a:t>
                  </a:r>
                  <a:endParaRPr lang="en-US" sz="1100" baseline="-25000" dirty="0">
                    <a:solidFill>
                      <a:srgbClr val="000000"/>
                    </a:solidFill>
                  </a:endParaRPr>
                </a:p>
              </p:txBody>
            </p:sp>
            <p:sp>
              <p:nvSpPr>
                <p:cNvPr id="14" name="TextBox 13"/>
                <p:cNvSpPr txBox="1"/>
                <p:nvPr/>
              </p:nvSpPr>
              <p:spPr>
                <a:xfrm>
                  <a:off x="9080499" y="1904999"/>
                  <a:ext cx="736601" cy="520338"/>
                </a:xfrm>
                <a:prstGeom prst="rect">
                  <a:avLst/>
                </a:prstGeom>
                <a:noFill/>
              </p:spPr>
              <p:txBody>
                <a:bodyPr vert="horz" rtlCol="0">
                  <a:spAutoFit/>
                </a:bodyPr>
                <a:lstStyle/>
                <a:p>
                  <a:r>
                    <a:rPr lang="en-US" sz="1100" dirty="0" smtClean="0">
                      <a:solidFill>
                        <a:srgbClr val="000000"/>
                      </a:solidFill>
                    </a:rPr>
                    <a:t>S</a:t>
                  </a:r>
                  <a:r>
                    <a:rPr lang="en-US" sz="1100" baseline="-25000" dirty="0" smtClean="0">
                      <a:solidFill>
                        <a:srgbClr val="000000"/>
                      </a:solidFill>
                    </a:rPr>
                    <a:t>₤</a:t>
                  </a:r>
                  <a:endParaRPr lang="en-US" sz="1100" baseline="-25000" dirty="0">
                    <a:solidFill>
                      <a:srgbClr val="000000"/>
                    </a:solidFill>
                  </a:endParaRPr>
                </a:p>
              </p:txBody>
            </p:sp>
            <p:cxnSp>
              <p:nvCxnSpPr>
                <p:cNvPr id="15" name="Straight Connector 14"/>
                <p:cNvCxnSpPr/>
                <p:nvPr/>
              </p:nvCxnSpPr>
              <p:spPr>
                <a:xfrm flipH="1">
                  <a:off x="5901690" y="3561460"/>
                  <a:ext cx="1741678" cy="0"/>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629652" y="3561460"/>
                  <a:ext cx="0" cy="1783588"/>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404099" y="5389701"/>
                  <a:ext cx="584200" cy="520338"/>
                </a:xfrm>
                <a:prstGeom prst="rect">
                  <a:avLst/>
                </a:prstGeom>
                <a:noFill/>
              </p:spPr>
              <p:txBody>
                <a:bodyPr vert="horz" rtlCol="0">
                  <a:spAutoFit/>
                </a:bodyPr>
                <a:lstStyle/>
                <a:p>
                  <a:r>
                    <a:rPr lang="en-US" sz="1100" dirty="0" err="1">
                      <a:solidFill>
                        <a:srgbClr val="000000"/>
                      </a:solidFill>
                    </a:rPr>
                    <a:t>Q</a:t>
                  </a:r>
                  <a:r>
                    <a:rPr lang="en-US" sz="1100" baseline="-25000" dirty="0" err="1">
                      <a:solidFill>
                        <a:srgbClr val="000000"/>
                      </a:solidFill>
                    </a:rPr>
                    <a:t>e</a:t>
                  </a:r>
                  <a:endParaRPr lang="en-US" sz="1100" baseline="-25000" dirty="0">
                    <a:solidFill>
                      <a:srgbClr val="000000"/>
                    </a:solidFill>
                  </a:endParaRPr>
                </a:p>
              </p:txBody>
            </p:sp>
            <p:sp>
              <p:nvSpPr>
                <p:cNvPr id="19" name="TextBox 18"/>
                <p:cNvSpPr txBox="1"/>
                <p:nvPr/>
              </p:nvSpPr>
              <p:spPr>
                <a:xfrm>
                  <a:off x="5143202" y="3378279"/>
                  <a:ext cx="984522" cy="520338"/>
                </a:xfrm>
                <a:prstGeom prst="rect">
                  <a:avLst/>
                </a:prstGeom>
                <a:noFill/>
              </p:spPr>
              <p:txBody>
                <a:bodyPr vert="horz" wrap="square" rtlCol="0">
                  <a:spAutoFit/>
                </a:bodyPr>
                <a:lstStyle/>
                <a:p>
                  <a:r>
                    <a:rPr lang="en-US" sz="1100" dirty="0" smtClean="0">
                      <a:solidFill>
                        <a:srgbClr val="000000"/>
                      </a:solidFill>
                    </a:rPr>
                    <a:t>1.56</a:t>
                  </a:r>
                  <a:endParaRPr lang="en-US" sz="1100" dirty="0">
                    <a:solidFill>
                      <a:srgbClr val="000000"/>
                    </a:solidFill>
                  </a:endParaRPr>
                </a:p>
              </p:txBody>
            </p:sp>
            <p:sp>
              <p:nvSpPr>
                <p:cNvPr id="20" name="TextBox 19"/>
                <p:cNvSpPr txBox="1"/>
                <p:nvPr/>
              </p:nvSpPr>
              <p:spPr>
                <a:xfrm>
                  <a:off x="9788447" y="5165795"/>
                  <a:ext cx="584200" cy="520338"/>
                </a:xfrm>
                <a:prstGeom prst="rect">
                  <a:avLst/>
                </a:prstGeom>
                <a:noFill/>
              </p:spPr>
              <p:txBody>
                <a:bodyPr vert="horz" rtlCol="0">
                  <a:spAutoFit/>
                </a:bodyPr>
                <a:lstStyle/>
                <a:p>
                  <a:r>
                    <a:rPr lang="en-US" sz="1100" dirty="0" smtClean="0">
                      <a:solidFill>
                        <a:srgbClr val="000000"/>
                      </a:solidFill>
                    </a:rPr>
                    <a:t>Q</a:t>
                  </a:r>
                  <a:r>
                    <a:rPr lang="en-US" sz="1100" baseline="-25000" dirty="0">
                      <a:solidFill>
                        <a:srgbClr val="000000"/>
                      </a:solidFill>
                    </a:rPr>
                    <a:t>₤</a:t>
                  </a:r>
                </a:p>
              </p:txBody>
            </p:sp>
            <p:cxnSp>
              <p:nvCxnSpPr>
                <p:cNvPr id="27" name="Straight Connector 26"/>
                <p:cNvCxnSpPr/>
                <p:nvPr/>
              </p:nvCxnSpPr>
              <p:spPr>
                <a:xfrm>
                  <a:off x="7296593" y="2315241"/>
                  <a:ext cx="2050192" cy="1891474"/>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9297182" y="4044324"/>
                  <a:ext cx="736601" cy="520338"/>
                </a:xfrm>
                <a:prstGeom prst="rect">
                  <a:avLst/>
                </a:prstGeom>
                <a:noFill/>
              </p:spPr>
              <p:txBody>
                <a:bodyPr vert="horz" rtlCol="0">
                  <a:spAutoFit/>
                </a:bodyPr>
                <a:lstStyle/>
                <a:p>
                  <a:r>
                    <a:rPr lang="en-US" sz="1100" dirty="0" smtClean="0">
                      <a:solidFill>
                        <a:srgbClr val="000000"/>
                      </a:solidFill>
                    </a:rPr>
                    <a:t>D</a:t>
                  </a:r>
                  <a:r>
                    <a:rPr lang="en-US" sz="1100" baseline="-25000" dirty="0" smtClean="0">
                      <a:solidFill>
                        <a:srgbClr val="000000"/>
                      </a:solidFill>
                    </a:rPr>
                    <a:t>₤1</a:t>
                  </a:r>
                  <a:endParaRPr lang="en-US" sz="1100" baseline="-25000" dirty="0">
                    <a:solidFill>
                      <a:srgbClr val="000000"/>
                    </a:solidFill>
                  </a:endParaRPr>
                </a:p>
              </p:txBody>
            </p:sp>
            <p:cxnSp>
              <p:nvCxnSpPr>
                <p:cNvPr id="48" name="Straight Connector 47"/>
                <p:cNvCxnSpPr/>
                <p:nvPr/>
              </p:nvCxnSpPr>
              <p:spPr>
                <a:xfrm flipH="1">
                  <a:off x="5911570" y="3091752"/>
                  <a:ext cx="2231427" cy="0"/>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8142997" y="3091752"/>
                  <a:ext cx="0" cy="2297948"/>
                </a:xfrm>
                <a:prstGeom prst="line">
                  <a:avLst/>
                </a:prstGeom>
                <a:ln w="38100" cap="flat" cmpd="sng" algn="ctr">
                  <a:solidFill>
                    <a:srgbClr val="FFFF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143202" y="2895404"/>
                  <a:ext cx="984522" cy="520338"/>
                </a:xfrm>
                <a:prstGeom prst="rect">
                  <a:avLst/>
                </a:prstGeom>
                <a:noFill/>
              </p:spPr>
              <p:txBody>
                <a:bodyPr vert="horz" wrap="square" rtlCol="0">
                  <a:spAutoFit/>
                </a:bodyPr>
                <a:lstStyle/>
                <a:p>
                  <a:r>
                    <a:rPr lang="en-US" sz="1100" dirty="0" smtClean="0">
                      <a:solidFill>
                        <a:srgbClr val="000000"/>
                      </a:solidFill>
                    </a:rPr>
                    <a:t>1.80</a:t>
                  </a:r>
                  <a:endParaRPr lang="en-US" sz="1100" dirty="0">
                    <a:solidFill>
                      <a:srgbClr val="000000"/>
                    </a:solidFill>
                  </a:endParaRPr>
                </a:p>
              </p:txBody>
            </p:sp>
            <p:sp>
              <p:nvSpPr>
                <p:cNvPr id="54" name="TextBox 53"/>
                <p:cNvSpPr txBox="1"/>
                <p:nvPr/>
              </p:nvSpPr>
              <p:spPr>
                <a:xfrm>
                  <a:off x="7987614" y="5354876"/>
                  <a:ext cx="584200" cy="520338"/>
                </a:xfrm>
                <a:prstGeom prst="rect">
                  <a:avLst/>
                </a:prstGeom>
                <a:noFill/>
              </p:spPr>
              <p:txBody>
                <a:bodyPr vert="horz" rtlCol="0">
                  <a:spAutoFit/>
                </a:bodyPr>
                <a:lstStyle/>
                <a:p>
                  <a:r>
                    <a:rPr lang="en-US" sz="1100" dirty="0" smtClean="0">
                      <a:solidFill>
                        <a:srgbClr val="000000"/>
                      </a:solidFill>
                    </a:rPr>
                    <a:t>Q</a:t>
                  </a:r>
                  <a:r>
                    <a:rPr lang="en-US" sz="1100" baseline="-25000" dirty="0" smtClean="0">
                      <a:solidFill>
                        <a:srgbClr val="000000"/>
                      </a:solidFill>
                    </a:rPr>
                    <a:t>1</a:t>
                  </a:r>
                  <a:endParaRPr lang="en-US" sz="1100" baseline="-25000" dirty="0">
                    <a:solidFill>
                      <a:srgbClr val="000000"/>
                    </a:solidFill>
                  </a:endParaRPr>
                </a:p>
              </p:txBody>
            </p:sp>
            <p:sp>
              <p:nvSpPr>
                <p:cNvPr id="65" name="TextBox 64"/>
                <p:cNvSpPr txBox="1"/>
                <p:nvPr/>
              </p:nvSpPr>
              <p:spPr>
                <a:xfrm>
                  <a:off x="5137152" y="6993969"/>
                  <a:ext cx="984521" cy="520338"/>
                </a:xfrm>
                <a:prstGeom prst="rect">
                  <a:avLst/>
                </a:prstGeom>
                <a:noFill/>
              </p:spPr>
              <p:txBody>
                <a:bodyPr vert="horz" wrap="square" rtlCol="0">
                  <a:spAutoFit/>
                </a:bodyPr>
                <a:lstStyle/>
                <a:p>
                  <a:r>
                    <a:rPr lang="en-US" sz="1100" dirty="0" smtClean="0">
                      <a:solidFill>
                        <a:srgbClr val="000000"/>
                      </a:solidFill>
                    </a:rPr>
                    <a:t>0.65</a:t>
                  </a:r>
                  <a:endParaRPr lang="en-US" sz="1100" dirty="0">
                    <a:solidFill>
                      <a:srgbClr val="000000"/>
                    </a:solidFill>
                  </a:endParaRPr>
                </a:p>
              </p:txBody>
            </p:sp>
            <p:sp>
              <p:nvSpPr>
                <p:cNvPr id="66" name="TextBox 65"/>
                <p:cNvSpPr txBox="1"/>
                <p:nvPr/>
              </p:nvSpPr>
              <p:spPr>
                <a:xfrm>
                  <a:off x="5137150" y="7521050"/>
                  <a:ext cx="990574" cy="520338"/>
                </a:xfrm>
                <a:prstGeom prst="rect">
                  <a:avLst/>
                </a:prstGeom>
                <a:noFill/>
              </p:spPr>
              <p:txBody>
                <a:bodyPr vert="horz" wrap="square" rtlCol="0">
                  <a:spAutoFit/>
                </a:bodyPr>
                <a:lstStyle/>
                <a:p>
                  <a:r>
                    <a:rPr lang="en-US" sz="1100" dirty="0" smtClean="0">
                      <a:solidFill>
                        <a:srgbClr val="000000"/>
                      </a:solidFill>
                    </a:rPr>
                    <a:t>0.55</a:t>
                  </a:r>
                  <a:endParaRPr lang="en-US" sz="1100" dirty="0">
                    <a:solidFill>
                      <a:srgbClr val="000000"/>
                    </a:solidFill>
                  </a:endParaRPr>
                </a:p>
              </p:txBody>
            </p:sp>
            <p:sp>
              <p:nvSpPr>
                <p:cNvPr id="67" name="TextBox 66"/>
                <p:cNvSpPr txBox="1"/>
                <p:nvPr/>
              </p:nvSpPr>
              <p:spPr>
                <a:xfrm>
                  <a:off x="5253638" y="5354876"/>
                  <a:ext cx="1100061" cy="612163"/>
                </a:xfrm>
                <a:prstGeom prst="rect">
                  <a:avLst/>
                </a:prstGeom>
                <a:noFill/>
              </p:spPr>
              <p:txBody>
                <a:bodyPr vert="horz" wrap="square" rtlCol="0">
                  <a:spAutoFit/>
                </a:bodyPr>
                <a:lstStyle/>
                <a:p>
                  <a:r>
                    <a:rPr lang="en-US" sz="1400" dirty="0" smtClean="0">
                      <a:solidFill>
                        <a:srgbClr val="000000"/>
                      </a:solidFill>
                    </a:rPr>
                    <a:t>₤/$</a:t>
                  </a:r>
                  <a:endParaRPr lang="en-US" sz="1400" dirty="0">
                    <a:solidFill>
                      <a:srgbClr val="000000"/>
                    </a:solidFill>
                  </a:endParaRPr>
                </a:p>
              </p:txBody>
            </p:sp>
            <p:sp>
              <p:nvSpPr>
                <p:cNvPr id="68" name="TextBox 67"/>
                <p:cNvSpPr txBox="1"/>
                <p:nvPr/>
              </p:nvSpPr>
              <p:spPr>
                <a:xfrm>
                  <a:off x="6445219" y="5901812"/>
                  <a:ext cx="2675467" cy="520338"/>
                </a:xfrm>
                <a:prstGeom prst="rect">
                  <a:avLst/>
                </a:prstGeom>
                <a:noFill/>
              </p:spPr>
              <p:txBody>
                <a:bodyPr vert="horz" wrap="square" rtlCol="0">
                  <a:spAutoFit/>
                </a:bodyPr>
                <a:lstStyle/>
                <a:p>
                  <a:pPr algn="ctr"/>
                  <a:r>
                    <a:rPr lang="en-US" sz="1100" b="1" dirty="0" smtClean="0">
                      <a:solidFill>
                        <a:srgbClr val="FF6820"/>
                      </a:solidFill>
                    </a:rPr>
                    <a:t>$ in Britain</a:t>
                  </a:r>
                  <a:endParaRPr lang="en-US" sz="1100" b="1" dirty="0">
                    <a:solidFill>
                      <a:srgbClr val="FF6820"/>
                    </a:solidFill>
                  </a:endParaRPr>
                </a:p>
              </p:txBody>
            </p:sp>
            <p:sp>
              <p:nvSpPr>
                <p:cNvPr id="69" name="TextBox 68"/>
                <p:cNvSpPr txBox="1"/>
                <p:nvPr/>
              </p:nvSpPr>
              <p:spPr>
                <a:xfrm>
                  <a:off x="9051846" y="5642389"/>
                  <a:ext cx="736601" cy="520338"/>
                </a:xfrm>
                <a:prstGeom prst="rect">
                  <a:avLst/>
                </a:prstGeom>
                <a:noFill/>
              </p:spPr>
              <p:txBody>
                <a:bodyPr vert="horz" rtlCol="0">
                  <a:spAutoFit/>
                </a:bodyPr>
                <a:lstStyle/>
                <a:p>
                  <a:r>
                    <a:rPr lang="en-US" sz="1100" dirty="0" smtClean="0">
                      <a:solidFill>
                        <a:srgbClr val="000000"/>
                      </a:solidFill>
                    </a:rPr>
                    <a:t>S</a:t>
                  </a:r>
                  <a:r>
                    <a:rPr lang="en-US" sz="1100" baseline="-25000" dirty="0">
                      <a:solidFill>
                        <a:srgbClr val="000000"/>
                      </a:solidFill>
                    </a:rPr>
                    <a:t>$</a:t>
                  </a:r>
                </a:p>
              </p:txBody>
            </p:sp>
            <p:sp>
              <p:nvSpPr>
                <p:cNvPr id="70" name="TextBox 69"/>
                <p:cNvSpPr txBox="1"/>
                <p:nvPr/>
              </p:nvSpPr>
              <p:spPr>
                <a:xfrm>
                  <a:off x="9174515" y="6407191"/>
                  <a:ext cx="736601" cy="520338"/>
                </a:xfrm>
                <a:prstGeom prst="rect">
                  <a:avLst/>
                </a:prstGeom>
                <a:noFill/>
              </p:spPr>
              <p:txBody>
                <a:bodyPr vert="horz" rtlCol="0">
                  <a:spAutoFit/>
                </a:bodyPr>
                <a:lstStyle/>
                <a:p>
                  <a:r>
                    <a:rPr lang="en-US" sz="1100" dirty="0" smtClean="0">
                      <a:solidFill>
                        <a:srgbClr val="000000"/>
                      </a:solidFill>
                    </a:rPr>
                    <a:t>S</a:t>
                  </a:r>
                  <a:r>
                    <a:rPr lang="en-US" sz="1100" baseline="-25000" dirty="0" smtClean="0">
                      <a:solidFill>
                        <a:srgbClr val="000000"/>
                      </a:solidFill>
                    </a:rPr>
                    <a:t>$1</a:t>
                  </a:r>
                  <a:endParaRPr lang="en-US" sz="1100" baseline="-25000" dirty="0">
                    <a:solidFill>
                      <a:srgbClr val="000000"/>
                    </a:solidFill>
                  </a:endParaRPr>
                </a:p>
              </p:txBody>
            </p:sp>
            <p:sp>
              <p:nvSpPr>
                <p:cNvPr id="71" name="TextBox 70"/>
                <p:cNvSpPr txBox="1"/>
                <p:nvPr/>
              </p:nvSpPr>
              <p:spPr>
                <a:xfrm>
                  <a:off x="9175098" y="8468037"/>
                  <a:ext cx="736601" cy="520338"/>
                </a:xfrm>
                <a:prstGeom prst="rect">
                  <a:avLst/>
                </a:prstGeom>
                <a:noFill/>
              </p:spPr>
              <p:txBody>
                <a:bodyPr vert="horz" rtlCol="0">
                  <a:spAutoFit/>
                </a:bodyPr>
                <a:lstStyle/>
                <a:p>
                  <a:r>
                    <a:rPr lang="en-US" sz="1100" dirty="0">
                      <a:solidFill>
                        <a:srgbClr val="000000"/>
                      </a:solidFill>
                    </a:rPr>
                    <a:t>D</a:t>
                  </a:r>
                  <a:r>
                    <a:rPr lang="en-US" sz="1100" baseline="-25000" dirty="0" smtClean="0">
                      <a:solidFill>
                        <a:srgbClr val="000000"/>
                      </a:solidFill>
                    </a:rPr>
                    <a:t>$</a:t>
                  </a:r>
                  <a:endParaRPr lang="en-US" sz="1100" baseline="-25000" dirty="0">
                    <a:solidFill>
                      <a:srgbClr val="000000"/>
                    </a:solidFill>
                  </a:endParaRPr>
                </a:p>
              </p:txBody>
            </p:sp>
            <p:sp>
              <p:nvSpPr>
                <p:cNvPr id="72" name="TextBox 71"/>
                <p:cNvSpPr txBox="1"/>
                <p:nvPr/>
              </p:nvSpPr>
              <p:spPr>
                <a:xfrm>
                  <a:off x="9787863" y="8909649"/>
                  <a:ext cx="736601" cy="520338"/>
                </a:xfrm>
                <a:prstGeom prst="rect">
                  <a:avLst/>
                </a:prstGeom>
                <a:noFill/>
              </p:spPr>
              <p:txBody>
                <a:bodyPr vert="horz" rtlCol="0">
                  <a:spAutoFit/>
                </a:bodyPr>
                <a:lstStyle/>
                <a:p>
                  <a:r>
                    <a:rPr lang="en-US" sz="1100" dirty="0" smtClean="0">
                      <a:solidFill>
                        <a:srgbClr val="000000"/>
                      </a:solidFill>
                    </a:rPr>
                    <a:t>Q</a:t>
                  </a:r>
                  <a:r>
                    <a:rPr lang="en-US" sz="1100" baseline="-25000" dirty="0" smtClean="0">
                      <a:solidFill>
                        <a:srgbClr val="000000"/>
                      </a:solidFill>
                    </a:rPr>
                    <a:t>$</a:t>
                  </a:r>
                  <a:endParaRPr lang="en-US" sz="1100" baseline="-25000" dirty="0">
                    <a:solidFill>
                      <a:srgbClr val="000000"/>
                    </a:solidFill>
                  </a:endParaRPr>
                </a:p>
              </p:txBody>
            </p:sp>
            <p:sp>
              <p:nvSpPr>
                <p:cNvPr id="74" name="TextBox 73"/>
                <p:cNvSpPr txBox="1"/>
                <p:nvPr/>
              </p:nvSpPr>
              <p:spPr>
                <a:xfrm>
                  <a:off x="7457726" y="9091677"/>
                  <a:ext cx="584200" cy="520338"/>
                </a:xfrm>
                <a:prstGeom prst="rect">
                  <a:avLst/>
                </a:prstGeom>
                <a:noFill/>
              </p:spPr>
              <p:txBody>
                <a:bodyPr vert="horz" rtlCol="0">
                  <a:spAutoFit/>
                </a:bodyPr>
                <a:lstStyle/>
                <a:p>
                  <a:r>
                    <a:rPr lang="en-US" sz="1100" dirty="0" err="1">
                      <a:solidFill>
                        <a:srgbClr val="000000"/>
                      </a:solidFill>
                    </a:rPr>
                    <a:t>Q</a:t>
                  </a:r>
                  <a:r>
                    <a:rPr lang="en-US" sz="1100" baseline="-25000" dirty="0" err="1">
                      <a:solidFill>
                        <a:srgbClr val="000000"/>
                      </a:solidFill>
                    </a:rPr>
                    <a:t>e</a:t>
                  </a:r>
                  <a:endParaRPr lang="en-US" sz="1100" baseline="-25000" dirty="0">
                    <a:solidFill>
                      <a:srgbClr val="000000"/>
                    </a:solidFill>
                  </a:endParaRPr>
                </a:p>
              </p:txBody>
            </p:sp>
            <p:sp>
              <p:nvSpPr>
                <p:cNvPr id="75" name="TextBox 74"/>
                <p:cNvSpPr txBox="1"/>
                <p:nvPr/>
              </p:nvSpPr>
              <p:spPr>
                <a:xfrm>
                  <a:off x="8041241" y="9056852"/>
                  <a:ext cx="584200" cy="520338"/>
                </a:xfrm>
                <a:prstGeom prst="rect">
                  <a:avLst/>
                </a:prstGeom>
                <a:noFill/>
              </p:spPr>
              <p:txBody>
                <a:bodyPr vert="horz" rtlCol="0">
                  <a:spAutoFit/>
                </a:bodyPr>
                <a:lstStyle/>
                <a:p>
                  <a:r>
                    <a:rPr lang="en-US" sz="1100" dirty="0" smtClean="0">
                      <a:solidFill>
                        <a:srgbClr val="000000"/>
                      </a:solidFill>
                    </a:rPr>
                    <a:t>Q</a:t>
                  </a:r>
                  <a:r>
                    <a:rPr lang="en-US" sz="1100" baseline="-25000" dirty="0" smtClean="0">
                      <a:solidFill>
                        <a:srgbClr val="000000"/>
                      </a:solidFill>
                    </a:rPr>
                    <a:t>1</a:t>
                  </a:r>
                  <a:endParaRPr lang="en-US" sz="1100" baseline="-25000" dirty="0">
                    <a:solidFill>
                      <a:srgbClr val="000000"/>
                    </a:solidFill>
                  </a:endParaRPr>
                </a:p>
              </p:txBody>
            </p:sp>
          </p:grpSp>
          <p:cxnSp>
            <p:nvCxnSpPr>
              <p:cNvPr id="31" name="Straight Arrow Connector 30"/>
              <p:cNvCxnSpPr/>
              <p:nvPr/>
            </p:nvCxnSpPr>
            <p:spPr>
              <a:xfrm>
                <a:off x="1905000" y="2781300"/>
                <a:ext cx="685003"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73" name="Straight Arrow Connector 72"/>
              <p:cNvCxnSpPr/>
              <p:nvPr/>
            </p:nvCxnSpPr>
            <p:spPr>
              <a:xfrm>
                <a:off x="2742401" y="6131400"/>
                <a:ext cx="685002"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grpSp>
          <p:nvGrpSpPr>
            <p:cNvPr id="64" name="Group 63"/>
            <p:cNvGrpSpPr/>
            <p:nvPr/>
          </p:nvGrpSpPr>
          <p:grpSpPr>
            <a:xfrm>
              <a:off x="1094580" y="3693143"/>
              <a:ext cx="2427246" cy="1831357"/>
              <a:chOff x="1094580" y="3227169"/>
              <a:chExt cx="2967502" cy="2238980"/>
            </a:xfrm>
          </p:grpSpPr>
          <p:cxnSp>
            <p:nvCxnSpPr>
              <p:cNvPr id="55" name="Straight Connector 54"/>
              <p:cNvCxnSpPr/>
              <p:nvPr/>
            </p:nvCxnSpPr>
            <p:spPr>
              <a:xfrm>
                <a:off x="1105032" y="3227169"/>
                <a:ext cx="0" cy="223898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1094580" y="5466149"/>
                <a:ext cx="296750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272247" y="3418851"/>
                <a:ext cx="2340538" cy="1803361"/>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1240894" y="3410142"/>
                <a:ext cx="2277833" cy="1942788"/>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1105032" y="4324926"/>
                <a:ext cx="1327083" cy="0"/>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421663" y="4324926"/>
                <a:ext cx="0" cy="1132513"/>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1105032" y="4611208"/>
                <a:ext cx="173351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2794695" y="4647592"/>
                <a:ext cx="0" cy="809847"/>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2032695" y="3924004"/>
                <a:ext cx="1611693" cy="1374408"/>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sp>
        <p:nvSpPr>
          <p:cNvPr id="77" name="TextBox 76"/>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Floating Exchange Rates</a:t>
            </a:r>
            <a:endParaRPr lang="en-US" sz="1400" i="1" dirty="0">
              <a:latin typeface="Lucida Sans - 18"/>
            </a:endParaRPr>
          </a:p>
        </p:txBody>
      </p:sp>
    </p:spTree>
    <p:extLst>
      <p:ext uri="{BB962C8B-B14F-4D97-AF65-F5344CB8AC3E}">
        <p14:creationId xmlns:p14="http://schemas.microsoft.com/office/powerpoint/2010/main" val="8916598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5078313"/>
          </a:xfrm>
          <a:prstGeom prst="rect">
            <a:avLst/>
          </a:prstGeom>
          <a:noFill/>
        </p:spPr>
        <p:txBody>
          <a:bodyPr wrap="square" rtlCol="0">
            <a:spAutoFit/>
          </a:bodyPr>
          <a:lstStyle/>
          <a:p>
            <a:r>
              <a:rPr lang="en-US" sz="2400" dirty="0" smtClean="0">
                <a:solidFill>
                  <a:srgbClr val="FF0000"/>
                </a:solidFill>
              </a:rPr>
              <a:t>Introduction to the Balance of Payments</a:t>
            </a:r>
          </a:p>
          <a:p>
            <a:r>
              <a:rPr lang="en-US" sz="1800" dirty="0" smtClean="0"/>
              <a:t>When a currency changes value, there may be several effects on the nation’s macroeconomic conditions (employment, growth, inflation) but also on the nation’s </a:t>
            </a:r>
            <a:r>
              <a:rPr lang="en-US" sz="1800" i="1" dirty="0" smtClean="0"/>
              <a:t>balance of payments</a:t>
            </a:r>
            <a:endParaRPr lang="en-US" sz="1000" dirty="0"/>
          </a:p>
          <a:p>
            <a:r>
              <a:rPr lang="en-US" sz="1800" b="1" dirty="0" smtClean="0">
                <a:solidFill>
                  <a:srgbClr val="0000CC"/>
                </a:solidFill>
              </a:rPr>
              <a:t>Balance of payments: </a:t>
            </a:r>
            <a:r>
              <a:rPr lang="en-US" sz="1800" dirty="0" smtClean="0"/>
              <a:t>Measures the flow of money for financial and real transactions between the people  of a nation an the rest of the world. </a:t>
            </a:r>
          </a:p>
          <a:p>
            <a:pPr marL="285750" indent="-285750">
              <a:buFont typeface="Arial" pitchFamily="34" charset="0"/>
              <a:buChar char="•"/>
            </a:pPr>
            <a:r>
              <a:rPr lang="en-US" sz="1800" b="1" dirty="0" smtClean="0">
                <a:solidFill>
                  <a:srgbClr val="FF0000"/>
                </a:solidFill>
              </a:rPr>
              <a:t>Current account: </a:t>
            </a:r>
            <a:r>
              <a:rPr lang="en-US" sz="1800" dirty="0" smtClean="0"/>
              <a:t>Records the flow of money for the purchase of goods and services between a country and its trading partners. </a:t>
            </a:r>
          </a:p>
          <a:p>
            <a:pPr marL="667832" lvl="1" indent="-285750">
              <a:buFont typeface="Wingdings" pitchFamily="2" charset="2"/>
              <a:buChar char="Ø"/>
            </a:pPr>
            <a:r>
              <a:rPr lang="en-US" sz="1600" b="1" dirty="0" smtClean="0"/>
              <a:t>Current account deficit: </a:t>
            </a:r>
            <a:r>
              <a:rPr lang="en-US" sz="1600" dirty="0" smtClean="0"/>
              <a:t>If a country spends more on imports than it earns from the sale of its exports, its current account is in </a:t>
            </a:r>
            <a:r>
              <a:rPr lang="en-US" sz="1600" i="1" dirty="0" smtClean="0"/>
              <a:t>deficit</a:t>
            </a:r>
            <a:r>
              <a:rPr lang="en-US" sz="1600" dirty="0" smtClean="0"/>
              <a:t> (if M&gt;X)</a:t>
            </a:r>
          </a:p>
          <a:p>
            <a:pPr marL="667832" lvl="1" indent="-285750">
              <a:buFont typeface="Wingdings" pitchFamily="2" charset="2"/>
              <a:buChar char="Ø"/>
            </a:pPr>
            <a:r>
              <a:rPr lang="en-US" sz="1600" b="1" dirty="0" smtClean="0"/>
              <a:t>Current account surplus: </a:t>
            </a:r>
            <a:r>
              <a:rPr lang="en-US" sz="1600" dirty="0" smtClean="0"/>
              <a:t>If a country earns more from the sale of its exports than it spends on imports, its current account is in </a:t>
            </a:r>
            <a:r>
              <a:rPr lang="en-US" sz="1600" i="1" dirty="0" smtClean="0"/>
              <a:t>surplus </a:t>
            </a:r>
            <a:r>
              <a:rPr lang="en-US" sz="1600" dirty="0" smtClean="0"/>
              <a:t>(if X&gt;M)</a:t>
            </a:r>
          </a:p>
          <a:p>
            <a:pPr marL="285750" indent="-285750">
              <a:buFont typeface="Arial" pitchFamily="34" charset="0"/>
              <a:buChar char="•"/>
            </a:pPr>
            <a:r>
              <a:rPr lang="en-US" sz="1800" b="1" dirty="0" smtClean="0">
                <a:solidFill>
                  <a:srgbClr val="FF0000"/>
                </a:solidFill>
              </a:rPr>
              <a:t>Financial account: </a:t>
            </a:r>
            <a:r>
              <a:rPr lang="en-US" sz="1800" dirty="0" smtClean="0"/>
              <a:t>Records the flow of money for the acquisition of real and financial assets (factories, office buildings, real estate, government bonds, shares of companies, etc…) </a:t>
            </a:r>
            <a:r>
              <a:rPr lang="en-US" sz="1800" dirty="0"/>
              <a:t>by the people of one nation in </a:t>
            </a:r>
            <a:r>
              <a:rPr lang="en-US" sz="1800" dirty="0" smtClean="0"/>
              <a:t>all other nations. </a:t>
            </a:r>
          </a:p>
          <a:p>
            <a:pPr marL="667832" lvl="1" indent="-285750">
              <a:buFont typeface="Wingdings" pitchFamily="2" charset="2"/>
              <a:buChar char="Ø"/>
            </a:pPr>
            <a:r>
              <a:rPr lang="en-US" sz="1600" b="1" dirty="0" smtClean="0"/>
              <a:t>Financial account deficit: </a:t>
            </a:r>
            <a:r>
              <a:rPr lang="en-US" sz="1600" dirty="0" smtClean="0"/>
              <a:t>If the people of a country owns more financial and real assets abroad than foreigners own of its own assets, its financial account is in </a:t>
            </a:r>
            <a:r>
              <a:rPr lang="en-US" sz="1600" i="1" dirty="0" smtClean="0"/>
              <a:t>deficit.</a:t>
            </a:r>
          </a:p>
          <a:p>
            <a:pPr marL="667832" lvl="1" indent="-285750">
              <a:buFont typeface="Wingdings" pitchFamily="2" charset="2"/>
              <a:buChar char="Ø"/>
            </a:pPr>
            <a:r>
              <a:rPr lang="en-US" sz="1600" b="1" dirty="0" smtClean="0"/>
              <a:t>Financial account surplus: </a:t>
            </a:r>
            <a:r>
              <a:rPr lang="en-US" sz="1600" dirty="0" smtClean="0"/>
              <a:t>If the people of foreign countries own more domestic financial and real assets than the country’s people own of foreign assets, its financial account is in </a:t>
            </a:r>
            <a:r>
              <a:rPr lang="en-US" sz="1600" i="1" dirty="0" smtClean="0"/>
              <a:t>surplus</a:t>
            </a:r>
            <a:r>
              <a:rPr lang="en-US" sz="1600" dirty="0" smtClean="0"/>
              <a:t>.</a:t>
            </a:r>
            <a:endParaRPr lang="en-US" sz="1600" dirty="0"/>
          </a:p>
        </p:txBody>
      </p:sp>
      <p:sp>
        <p:nvSpPr>
          <p:cNvPr id="4" name="TextBox 3"/>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Introduction to Balance of Payments</a:t>
            </a:r>
            <a:endParaRPr lang="en-US" sz="1400" i="1" dirty="0">
              <a:latin typeface="Lucida Sans - 18"/>
            </a:endParaRPr>
          </a:p>
        </p:txBody>
      </p:sp>
    </p:spTree>
    <p:extLst>
      <p:ext uri="{BB962C8B-B14F-4D97-AF65-F5344CB8AC3E}">
        <p14:creationId xmlns:p14="http://schemas.microsoft.com/office/powerpoint/2010/main" val="355047707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Economic Effects of Appreciation and Depreciation</a:t>
            </a:r>
          </a:p>
          <a:p>
            <a:r>
              <a:rPr lang="en-US" sz="1800" dirty="0" smtClean="0"/>
              <a:t>The table below outlines the likely effects on domestic macroeconomic conditions and on a nation’s external balance of payments of both an appreciation and a depreciation of its currency</a:t>
            </a:r>
          </a:p>
        </p:txBody>
      </p:sp>
      <p:graphicFrame>
        <p:nvGraphicFramePr>
          <p:cNvPr id="2" name="Table 1"/>
          <p:cNvGraphicFramePr>
            <a:graphicFrameLocks noGrp="1"/>
          </p:cNvGraphicFramePr>
          <p:nvPr>
            <p:extLst>
              <p:ext uri="{D42A27DB-BD31-4B8C-83A1-F6EECF244321}">
                <p14:modId xmlns:p14="http://schemas.microsoft.com/office/powerpoint/2010/main" val="127724258"/>
              </p:ext>
            </p:extLst>
          </p:nvPr>
        </p:nvGraphicFramePr>
        <p:xfrm>
          <a:off x="-1981" y="1814685"/>
          <a:ext cx="9145980" cy="3861786"/>
        </p:xfrm>
        <a:graphic>
          <a:graphicData uri="http://schemas.openxmlformats.org/drawingml/2006/table">
            <a:tbl>
              <a:tblPr firstRow="1" bandRow="1">
                <a:tableStyleId>{21E4AEA4-8DFA-4A89-87EB-49C32662AFE0}</a:tableStyleId>
              </a:tblPr>
              <a:tblGrid>
                <a:gridCol w="1525981"/>
                <a:gridCol w="1981200"/>
                <a:gridCol w="1980407"/>
                <a:gridCol w="1829196"/>
                <a:gridCol w="1829196"/>
              </a:tblGrid>
              <a:tr h="280815">
                <a:tc>
                  <a:txBody>
                    <a:bodyPr/>
                    <a:lstStyle/>
                    <a:p>
                      <a:pPr algn="ctr"/>
                      <a:endParaRPr lang="en-US" dirty="0"/>
                    </a:p>
                  </a:txBody>
                  <a:tcPr anchor="ctr"/>
                </a:tc>
                <a:tc>
                  <a:txBody>
                    <a:bodyPr/>
                    <a:lstStyle/>
                    <a:p>
                      <a:pPr algn="ctr"/>
                      <a:r>
                        <a:rPr lang="en-US" dirty="0" smtClean="0"/>
                        <a:t>Inflation rate</a:t>
                      </a:r>
                      <a:endParaRPr lang="en-US" dirty="0"/>
                    </a:p>
                  </a:txBody>
                  <a:tcPr anchor="ctr"/>
                </a:tc>
                <a:tc>
                  <a:txBody>
                    <a:bodyPr/>
                    <a:lstStyle/>
                    <a:p>
                      <a:pPr algn="ctr"/>
                      <a:r>
                        <a:rPr lang="en-US" dirty="0" smtClean="0"/>
                        <a:t>Economic Growth</a:t>
                      </a:r>
                      <a:endParaRPr lang="en-US" dirty="0"/>
                    </a:p>
                  </a:txBody>
                  <a:tcPr anchor="ctr"/>
                </a:tc>
                <a:tc>
                  <a:txBody>
                    <a:bodyPr/>
                    <a:lstStyle/>
                    <a:p>
                      <a:pPr algn="ctr"/>
                      <a:r>
                        <a:rPr lang="en-US" dirty="0" smtClean="0"/>
                        <a:t>Unemployment rate</a:t>
                      </a:r>
                      <a:endParaRPr lang="en-US" dirty="0"/>
                    </a:p>
                  </a:txBody>
                  <a:tcPr anchor="ctr"/>
                </a:tc>
                <a:tc>
                  <a:txBody>
                    <a:bodyPr/>
                    <a:lstStyle/>
                    <a:p>
                      <a:pPr algn="ctr"/>
                      <a:r>
                        <a:rPr lang="en-US" dirty="0" smtClean="0"/>
                        <a:t>Balance</a:t>
                      </a:r>
                      <a:r>
                        <a:rPr lang="en-US" baseline="0" dirty="0" smtClean="0"/>
                        <a:t> of payments</a:t>
                      </a:r>
                      <a:endParaRPr lang="en-US" dirty="0"/>
                    </a:p>
                  </a:txBody>
                  <a:tcPr anchor="ctr"/>
                </a:tc>
              </a:tr>
              <a:tr h="1765974">
                <a:tc>
                  <a:txBody>
                    <a:bodyPr/>
                    <a:lstStyle/>
                    <a:p>
                      <a:pPr algn="ctr"/>
                      <a:r>
                        <a:rPr lang="en-US" sz="1800" b="1" dirty="0" smtClean="0">
                          <a:solidFill>
                            <a:srgbClr val="0000CC"/>
                          </a:solidFill>
                        </a:rPr>
                        <a:t>As</a:t>
                      </a:r>
                      <a:r>
                        <a:rPr lang="en-US" sz="1800" b="1" baseline="0" dirty="0" smtClean="0">
                          <a:solidFill>
                            <a:srgbClr val="0000CC"/>
                          </a:solidFill>
                        </a:rPr>
                        <a:t> a result of appreciation</a:t>
                      </a:r>
                      <a:endParaRPr lang="en-US" sz="1800" b="1" dirty="0">
                        <a:solidFill>
                          <a:srgbClr val="0000CC"/>
                        </a:solidFill>
                      </a:endParaRPr>
                    </a:p>
                  </a:txBody>
                  <a:tcPr anchor="ctr"/>
                </a:tc>
                <a:tc>
                  <a:txBody>
                    <a:bodyPr/>
                    <a:lstStyle/>
                    <a:p>
                      <a:r>
                        <a:rPr lang="en-US" sz="1400" dirty="0" smtClean="0"/>
                        <a:t>Inflation will be lower, since imported goods and services and raw materials are now cheaper</a:t>
                      </a:r>
                      <a:endParaRPr lang="en-US" sz="1400" dirty="0"/>
                    </a:p>
                  </a:txBody>
                  <a:tcPr anchor="ctr"/>
                </a:tc>
                <a:tc>
                  <a:txBody>
                    <a:bodyPr/>
                    <a:lstStyle/>
                    <a:p>
                      <a:r>
                        <a:rPr lang="en-US" sz="1400" dirty="0" smtClean="0"/>
                        <a:t>Growth will</a:t>
                      </a:r>
                      <a:r>
                        <a:rPr lang="en-US" sz="1400" baseline="0" dirty="0" smtClean="0"/>
                        <a:t> likely slow, since a stronger currency will reduce net exports, a components of AD</a:t>
                      </a:r>
                      <a:endParaRPr lang="en-US" sz="1400" dirty="0"/>
                    </a:p>
                  </a:txBody>
                  <a:tcPr anchor="ctr"/>
                </a:tc>
                <a:tc>
                  <a:txBody>
                    <a:bodyPr/>
                    <a:lstStyle/>
                    <a:p>
                      <a:r>
                        <a:rPr lang="en-US" sz="1200" dirty="0" smtClean="0"/>
                        <a:t>Unemployment could rise if net</a:t>
                      </a:r>
                      <a:r>
                        <a:rPr lang="en-US" sz="1200" baseline="0" dirty="0" smtClean="0"/>
                        <a:t> exports decline. Also, domestic firms may choose to move production overseas, where costs are now lower due to strong currency</a:t>
                      </a:r>
                      <a:endParaRPr lang="en-US" sz="1200" dirty="0"/>
                    </a:p>
                  </a:txBody>
                  <a:tcPr anchor="ctr"/>
                </a:tc>
                <a:tc>
                  <a:txBody>
                    <a:bodyPr/>
                    <a:lstStyle/>
                    <a:p>
                      <a:r>
                        <a:rPr lang="en-US" sz="1200" dirty="0" smtClean="0"/>
                        <a:t>The current account should</a:t>
                      </a:r>
                      <a:r>
                        <a:rPr lang="en-US" sz="1200" baseline="0" dirty="0" smtClean="0"/>
                        <a:t> move into deficit (since </a:t>
                      </a:r>
                      <a:r>
                        <a:rPr lang="en-US" sz="1200" baseline="0" dirty="0" err="1" smtClean="0"/>
                        <a:t>Xn</a:t>
                      </a:r>
                      <a:r>
                        <a:rPr lang="en-US" sz="1200" baseline="0" dirty="0" smtClean="0"/>
                        <a:t> will fall) and the financial account towards surplus, as financial and real assets become more attractive to foreign investors</a:t>
                      </a:r>
                      <a:endParaRPr lang="en-US" sz="1200" dirty="0"/>
                    </a:p>
                  </a:txBody>
                  <a:tcPr anchor="ctr"/>
                </a:tc>
              </a:tr>
              <a:tr h="1775772">
                <a:tc>
                  <a:txBody>
                    <a:bodyPr/>
                    <a:lstStyle/>
                    <a:p>
                      <a:pPr algn="ctr"/>
                      <a:r>
                        <a:rPr lang="en-US" sz="1800" b="1" dirty="0" smtClean="0">
                          <a:solidFill>
                            <a:srgbClr val="0000CC"/>
                          </a:solidFill>
                        </a:rPr>
                        <a:t>As a result of depreciation</a:t>
                      </a:r>
                      <a:endParaRPr lang="en-US" sz="1800" b="1" dirty="0">
                        <a:solidFill>
                          <a:srgbClr val="0000CC"/>
                        </a:solidFill>
                      </a:endParaRPr>
                    </a:p>
                  </a:txBody>
                  <a:tcPr anchor="ctr"/>
                </a:tc>
                <a:tc>
                  <a:txBody>
                    <a:bodyPr/>
                    <a:lstStyle/>
                    <a:p>
                      <a:r>
                        <a:rPr lang="en-US" sz="1400" dirty="0" smtClean="0"/>
                        <a:t>Inflation will increase, since imports are more expensive,</a:t>
                      </a:r>
                      <a:r>
                        <a:rPr lang="en-US" sz="1400" baseline="0" dirty="0" smtClean="0"/>
                        <a:t> and there could be cost-push inflation if raw material costs rise for producers</a:t>
                      </a:r>
                      <a:endParaRPr lang="en-US" sz="1400" dirty="0"/>
                    </a:p>
                  </a:txBody>
                  <a:tcPr anchor="ctr"/>
                </a:tc>
                <a:tc>
                  <a:txBody>
                    <a:bodyPr/>
                    <a:lstStyle/>
                    <a:p>
                      <a:r>
                        <a:rPr lang="en-US" sz="1400" dirty="0" smtClean="0"/>
                        <a:t>Growth should increase,</a:t>
                      </a:r>
                      <a:r>
                        <a:rPr lang="en-US" sz="1400" baseline="0" dirty="0" smtClean="0"/>
                        <a:t> since the country’s exports are cheaper and more attractive to foreigners. AD will increase, leading to short-run growth</a:t>
                      </a:r>
                      <a:endParaRPr lang="en-US" sz="1400" dirty="0"/>
                    </a:p>
                  </a:txBody>
                  <a:tcPr anchor="ctr"/>
                </a:tc>
                <a:tc>
                  <a:txBody>
                    <a:bodyPr/>
                    <a:lstStyle/>
                    <a:p>
                      <a:r>
                        <a:rPr lang="en-US" sz="1200" dirty="0" smtClean="0"/>
                        <a:t>Unemployment should fall as net</a:t>
                      </a:r>
                      <a:r>
                        <a:rPr lang="en-US" sz="1200" baseline="0" dirty="0" smtClean="0"/>
                        <a:t> exports increase, shifting AD out. Domestic firms may choose to relocate some of their overseas production to the now cheaper domestic market</a:t>
                      </a:r>
                      <a:endParaRPr lang="en-US" sz="1200" dirty="0"/>
                    </a:p>
                  </a:txBody>
                  <a:tcPr anchor="ctr"/>
                </a:tc>
                <a:tc>
                  <a:txBody>
                    <a:bodyPr/>
                    <a:lstStyle/>
                    <a:p>
                      <a:r>
                        <a:rPr lang="en-US" sz="1200" dirty="0" smtClean="0"/>
                        <a:t>The current</a:t>
                      </a:r>
                      <a:r>
                        <a:rPr lang="en-US" sz="1200" baseline="0" dirty="0" smtClean="0"/>
                        <a:t> account should move towards surplus (since </a:t>
                      </a:r>
                      <a:r>
                        <a:rPr lang="en-US" sz="1200" baseline="0" dirty="0" err="1" smtClean="0"/>
                        <a:t>Xn</a:t>
                      </a:r>
                      <a:r>
                        <a:rPr lang="en-US" sz="1200" baseline="0" dirty="0" smtClean="0"/>
                        <a:t> will increase) and the financial account towards deficit, as financial and real assets become less attractive to foreign investors.</a:t>
                      </a:r>
                      <a:endParaRPr lang="en-US" sz="1200" dirty="0"/>
                    </a:p>
                  </a:txBody>
                  <a:tcPr anchor="ctr"/>
                </a:tc>
              </a:tr>
            </a:tbl>
          </a:graphicData>
        </a:graphic>
      </p:graphicFrame>
      <p:sp>
        <p:nvSpPr>
          <p:cNvPr id="4" name="TextBox 3"/>
          <p:cNvSpPr txBox="1"/>
          <p:nvPr/>
        </p:nvSpPr>
        <p:spPr>
          <a:xfrm>
            <a:off x="4419600" y="200630"/>
            <a:ext cx="3318510" cy="292606"/>
          </a:xfrm>
          <a:prstGeom prst="rect">
            <a:avLst/>
          </a:prstGeom>
          <a:noFill/>
        </p:spPr>
        <p:txBody>
          <a:bodyPr vert="horz" wrap="square" lIns="76416" tIns="38208" rIns="76416" bIns="38208" rtlCol="0">
            <a:spAutoFit/>
          </a:bodyPr>
          <a:lstStyle/>
          <a:p>
            <a:pPr algn="ctr"/>
            <a:r>
              <a:rPr lang="en-US" sz="1400" i="1" dirty="0" smtClean="0">
                <a:latin typeface="Lucida Sans - 24"/>
              </a:rPr>
              <a:t>Effects of Appreciation and Depreciation</a:t>
            </a:r>
            <a:endParaRPr lang="en-US" sz="1400" i="1" dirty="0">
              <a:latin typeface="Lucida Sans - 18"/>
            </a:endParaRPr>
          </a:p>
        </p:txBody>
      </p:sp>
    </p:spTree>
    <p:extLst>
      <p:ext uri="{BB962C8B-B14F-4D97-AF65-F5344CB8AC3E}">
        <p14:creationId xmlns:p14="http://schemas.microsoft.com/office/powerpoint/2010/main" val="39199982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Fixed Exchange Rates</a:t>
            </a:r>
          </a:p>
          <a:p>
            <a:r>
              <a:rPr lang="en-US" sz="1800" dirty="0" smtClean="0"/>
              <a:t>If a government or central bank wishes to </a:t>
            </a:r>
            <a:r>
              <a:rPr lang="en-US" sz="1800" i="1" dirty="0" smtClean="0"/>
              <a:t>peg</a:t>
            </a:r>
            <a:r>
              <a:rPr lang="en-US" sz="1800" dirty="0" smtClean="0"/>
              <a:t> its exchange rate against another currency, it must undertake interventions in the forex markets in order to maintain the desired exchange rate. Consider the market for US dollars in China.</a:t>
            </a:r>
          </a:p>
        </p:txBody>
      </p:sp>
      <p:grpSp>
        <p:nvGrpSpPr>
          <p:cNvPr id="2" name="Group 1"/>
          <p:cNvGrpSpPr/>
          <p:nvPr/>
        </p:nvGrpSpPr>
        <p:grpSpPr>
          <a:xfrm>
            <a:off x="3133888" y="1990710"/>
            <a:ext cx="6086312" cy="2393451"/>
            <a:chOff x="0" y="2019300"/>
            <a:chExt cx="8382001" cy="3296235"/>
          </a:xfrm>
        </p:grpSpPr>
        <p:grpSp>
          <p:nvGrpSpPr>
            <p:cNvPr id="50" name="Group 49"/>
            <p:cNvGrpSpPr/>
            <p:nvPr/>
          </p:nvGrpSpPr>
          <p:grpSpPr>
            <a:xfrm>
              <a:off x="0" y="2032144"/>
              <a:ext cx="4331968" cy="3283391"/>
              <a:chOff x="5105401" y="1574800"/>
              <a:chExt cx="4813299" cy="4377853"/>
            </a:xfrm>
          </p:grpSpPr>
          <p:cxnSp>
            <p:nvCxnSpPr>
              <p:cNvPr id="51" name="Straight Connector 50"/>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6337300" y="1574800"/>
                <a:ext cx="3149599" cy="466254"/>
              </a:xfrm>
              <a:prstGeom prst="rect">
                <a:avLst/>
              </a:prstGeom>
              <a:noFill/>
            </p:spPr>
            <p:txBody>
              <a:bodyPr vert="horz" rtlCol="0">
                <a:spAutoFit/>
              </a:bodyPr>
              <a:lstStyle/>
              <a:p>
                <a:r>
                  <a:rPr lang="en-US" sz="1050" b="1">
                    <a:solidFill>
                      <a:srgbClr val="FF6820"/>
                    </a:solidFill>
                  </a:rPr>
                  <a:t>Market for USD in China</a:t>
                </a:r>
              </a:p>
            </p:txBody>
          </p:sp>
          <p:sp>
            <p:nvSpPr>
              <p:cNvPr id="79" name="TextBox 78"/>
              <p:cNvSpPr txBox="1"/>
              <p:nvPr/>
            </p:nvSpPr>
            <p:spPr>
              <a:xfrm>
                <a:off x="5105401" y="1659275"/>
                <a:ext cx="889676" cy="466254"/>
              </a:xfrm>
              <a:prstGeom prst="rect">
                <a:avLst/>
              </a:prstGeom>
              <a:noFill/>
            </p:spPr>
            <p:txBody>
              <a:bodyPr vert="horz" wrap="square" rtlCol="0">
                <a:spAutoFit/>
              </a:bodyPr>
              <a:lstStyle/>
              <a:p>
                <a:r>
                  <a:rPr lang="en-US" sz="1050" dirty="0" smtClean="0">
                    <a:solidFill>
                      <a:srgbClr val="000000"/>
                    </a:solidFill>
                  </a:rPr>
                  <a:t>CNY/$</a:t>
                </a:r>
                <a:endParaRPr lang="en-US" sz="1050" dirty="0">
                  <a:solidFill>
                    <a:srgbClr val="000000"/>
                  </a:solidFill>
                </a:endParaRPr>
              </a:p>
            </p:txBody>
          </p:sp>
          <p:cxnSp>
            <p:nvCxnSpPr>
              <p:cNvPr id="80" name="Straight Connector 79"/>
              <p:cNvCxnSpPr/>
              <p:nvPr/>
            </p:nvCxnSpPr>
            <p:spPr>
              <a:xfrm>
                <a:off x="6121146" y="2134489"/>
                <a:ext cx="3071748" cy="284010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6079997" y="2120773"/>
                <a:ext cx="2989454" cy="3059684"/>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9182100" y="4800602"/>
                <a:ext cx="736600" cy="466254"/>
              </a:xfrm>
              <a:prstGeom prst="rect">
                <a:avLst/>
              </a:prstGeom>
              <a:noFill/>
            </p:spPr>
            <p:txBody>
              <a:bodyPr vert="horz" rtlCol="0">
                <a:spAutoFit/>
              </a:bodyPr>
              <a:lstStyle/>
              <a:p>
                <a:r>
                  <a:rPr lang="en-US" sz="1050">
                    <a:solidFill>
                      <a:srgbClr val="000000"/>
                    </a:solidFill>
                  </a:rPr>
                  <a:t>D</a:t>
                </a:r>
                <a:r>
                  <a:rPr lang="en-US" sz="1050" baseline="-25000">
                    <a:solidFill>
                      <a:srgbClr val="000000"/>
                    </a:solidFill>
                  </a:rPr>
                  <a:t>$</a:t>
                </a:r>
              </a:p>
            </p:txBody>
          </p:sp>
          <p:sp>
            <p:nvSpPr>
              <p:cNvPr id="83" name="TextBox 82"/>
              <p:cNvSpPr txBox="1"/>
              <p:nvPr/>
            </p:nvSpPr>
            <p:spPr>
              <a:xfrm>
                <a:off x="9080500" y="1905000"/>
                <a:ext cx="736600" cy="466254"/>
              </a:xfrm>
              <a:prstGeom prst="rect">
                <a:avLst/>
              </a:prstGeom>
              <a:noFill/>
            </p:spPr>
            <p:txBody>
              <a:bodyPr vert="horz" rtlCol="0">
                <a:spAutoFit/>
              </a:bodyPr>
              <a:lstStyle/>
              <a:p>
                <a:r>
                  <a:rPr lang="en-US" sz="1050">
                    <a:solidFill>
                      <a:srgbClr val="000000"/>
                    </a:solidFill>
                  </a:rPr>
                  <a:t>S</a:t>
                </a:r>
                <a:r>
                  <a:rPr lang="en-US" sz="1050" baseline="-25000">
                    <a:solidFill>
                      <a:srgbClr val="000000"/>
                    </a:solidFill>
                  </a:rPr>
                  <a:t>$</a:t>
                </a:r>
              </a:p>
            </p:txBody>
          </p:sp>
          <p:cxnSp>
            <p:nvCxnSpPr>
              <p:cNvPr id="84" name="Straight Connector 83"/>
              <p:cNvCxnSpPr/>
              <p:nvPr/>
            </p:nvCxnSpPr>
            <p:spPr>
              <a:xfrm flipH="1">
                <a:off x="5901690" y="3561460"/>
                <a:ext cx="1741678"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7629652" y="3561460"/>
                <a:ext cx="0" cy="178358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7404100" y="5486399"/>
                <a:ext cx="584201" cy="466254"/>
              </a:xfrm>
              <a:prstGeom prst="rect">
                <a:avLst/>
              </a:prstGeom>
              <a:noFill/>
            </p:spPr>
            <p:txBody>
              <a:bodyPr vert="horz" rtlCol="0">
                <a:spAutoFit/>
              </a:bodyPr>
              <a:lstStyle/>
              <a:p>
                <a:r>
                  <a:rPr lang="en-US" sz="1050">
                    <a:solidFill>
                      <a:srgbClr val="000000"/>
                    </a:solidFill>
                  </a:rPr>
                  <a:t>Q</a:t>
                </a:r>
                <a:r>
                  <a:rPr lang="en-US" sz="1050" baseline="-25000">
                    <a:solidFill>
                      <a:srgbClr val="000000"/>
                    </a:solidFill>
                  </a:rPr>
                  <a:t>e</a:t>
                </a:r>
              </a:p>
            </p:txBody>
          </p:sp>
          <p:sp>
            <p:nvSpPr>
              <p:cNvPr id="87" name="TextBox 86"/>
              <p:cNvSpPr txBox="1"/>
              <p:nvPr/>
            </p:nvSpPr>
            <p:spPr>
              <a:xfrm>
                <a:off x="5359401" y="3386473"/>
                <a:ext cx="685800" cy="466254"/>
              </a:xfrm>
              <a:prstGeom prst="rect">
                <a:avLst/>
              </a:prstGeom>
              <a:noFill/>
            </p:spPr>
            <p:txBody>
              <a:bodyPr vert="horz" rtlCol="0">
                <a:spAutoFit/>
              </a:bodyPr>
              <a:lstStyle/>
              <a:p>
                <a:r>
                  <a:rPr lang="en-US" sz="1050" dirty="0" smtClean="0">
                    <a:solidFill>
                      <a:srgbClr val="000000"/>
                    </a:solidFill>
                  </a:rPr>
                  <a:t>6.4</a:t>
                </a:r>
                <a:endParaRPr lang="en-US" sz="1050" dirty="0">
                  <a:solidFill>
                    <a:srgbClr val="000000"/>
                  </a:solidFill>
                </a:endParaRPr>
              </a:p>
            </p:txBody>
          </p:sp>
        </p:grpSp>
        <p:grpSp>
          <p:nvGrpSpPr>
            <p:cNvPr id="88" name="Group 87"/>
            <p:cNvGrpSpPr/>
            <p:nvPr/>
          </p:nvGrpSpPr>
          <p:grpSpPr>
            <a:xfrm>
              <a:off x="4076093" y="2019300"/>
              <a:ext cx="4305908" cy="3283391"/>
              <a:chOff x="5134357" y="1574800"/>
              <a:chExt cx="4784343" cy="4377853"/>
            </a:xfrm>
          </p:grpSpPr>
          <p:cxnSp>
            <p:nvCxnSpPr>
              <p:cNvPr id="89" name="Straight Connector 88"/>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6650567" y="1574800"/>
                <a:ext cx="2082800" cy="762959"/>
              </a:xfrm>
              <a:prstGeom prst="rect">
                <a:avLst/>
              </a:prstGeom>
              <a:noFill/>
            </p:spPr>
            <p:txBody>
              <a:bodyPr vert="horz" wrap="square" rtlCol="0">
                <a:spAutoFit/>
              </a:bodyPr>
              <a:lstStyle/>
              <a:p>
                <a:pPr algn="ctr"/>
                <a:r>
                  <a:rPr lang="en-US" sz="1050" b="1" dirty="0">
                    <a:solidFill>
                      <a:srgbClr val="FF6820"/>
                    </a:solidFill>
                  </a:rPr>
                  <a:t>Market for </a:t>
                </a:r>
                <a:r>
                  <a:rPr lang="en-US" sz="1050" b="1" dirty="0" smtClean="0">
                    <a:solidFill>
                      <a:srgbClr val="FF6820"/>
                    </a:solidFill>
                  </a:rPr>
                  <a:t>Chinese Yuan in the US</a:t>
                </a:r>
                <a:endParaRPr lang="en-US" sz="1050" b="1" dirty="0">
                  <a:solidFill>
                    <a:srgbClr val="FF6820"/>
                  </a:solidFill>
                </a:endParaRPr>
              </a:p>
            </p:txBody>
          </p:sp>
          <p:sp>
            <p:nvSpPr>
              <p:cNvPr id="92" name="TextBox 91"/>
              <p:cNvSpPr txBox="1"/>
              <p:nvPr/>
            </p:nvSpPr>
            <p:spPr>
              <a:xfrm>
                <a:off x="5134357" y="1659275"/>
                <a:ext cx="889676" cy="466254"/>
              </a:xfrm>
              <a:prstGeom prst="rect">
                <a:avLst/>
              </a:prstGeom>
              <a:noFill/>
            </p:spPr>
            <p:txBody>
              <a:bodyPr vert="horz" wrap="square" rtlCol="0">
                <a:spAutoFit/>
              </a:bodyPr>
              <a:lstStyle/>
              <a:p>
                <a:r>
                  <a:rPr lang="en-US" sz="1050" dirty="0" smtClean="0">
                    <a:solidFill>
                      <a:srgbClr val="000000"/>
                    </a:solidFill>
                  </a:rPr>
                  <a:t>$/CNY</a:t>
                </a:r>
                <a:endParaRPr lang="en-US" sz="1050" dirty="0">
                  <a:solidFill>
                    <a:srgbClr val="000000"/>
                  </a:solidFill>
                </a:endParaRPr>
              </a:p>
            </p:txBody>
          </p:sp>
          <p:cxnSp>
            <p:nvCxnSpPr>
              <p:cNvPr id="93" name="Straight Connector 92"/>
              <p:cNvCxnSpPr/>
              <p:nvPr/>
            </p:nvCxnSpPr>
            <p:spPr>
              <a:xfrm>
                <a:off x="6121146" y="2134489"/>
                <a:ext cx="3071748" cy="284010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6079997" y="2120773"/>
                <a:ext cx="2989454" cy="3059684"/>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9182100" y="4800602"/>
                <a:ext cx="736600" cy="466254"/>
              </a:xfrm>
              <a:prstGeom prst="rect">
                <a:avLst/>
              </a:prstGeom>
              <a:noFill/>
            </p:spPr>
            <p:txBody>
              <a:bodyPr vert="horz" rtlCol="0">
                <a:spAutoFit/>
              </a:bodyPr>
              <a:lstStyle/>
              <a:p>
                <a:r>
                  <a:rPr lang="en-US" sz="1050" dirty="0" smtClean="0">
                    <a:solidFill>
                      <a:srgbClr val="000000"/>
                    </a:solidFill>
                  </a:rPr>
                  <a:t>D</a:t>
                </a:r>
                <a:r>
                  <a:rPr lang="en-US" sz="1050" baseline="-25000" dirty="0" smtClean="0">
                    <a:solidFill>
                      <a:srgbClr val="000000"/>
                    </a:solidFill>
                  </a:rPr>
                  <a:t>CNY</a:t>
                </a:r>
                <a:endParaRPr lang="en-US" sz="1050" baseline="-25000" dirty="0">
                  <a:solidFill>
                    <a:srgbClr val="000000"/>
                  </a:solidFill>
                </a:endParaRPr>
              </a:p>
            </p:txBody>
          </p:sp>
          <p:sp>
            <p:nvSpPr>
              <p:cNvPr id="96" name="TextBox 95"/>
              <p:cNvSpPr txBox="1"/>
              <p:nvPr/>
            </p:nvSpPr>
            <p:spPr>
              <a:xfrm>
                <a:off x="9080500" y="1905000"/>
                <a:ext cx="736600" cy="466254"/>
              </a:xfrm>
              <a:prstGeom prst="rect">
                <a:avLst/>
              </a:prstGeom>
              <a:noFill/>
            </p:spPr>
            <p:txBody>
              <a:bodyPr vert="horz" rtlCol="0">
                <a:spAutoFit/>
              </a:bodyPr>
              <a:lstStyle/>
              <a:p>
                <a:r>
                  <a:rPr lang="en-US" sz="1050" dirty="0" smtClean="0">
                    <a:solidFill>
                      <a:srgbClr val="000000"/>
                    </a:solidFill>
                  </a:rPr>
                  <a:t>S</a:t>
                </a:r>
                <a:r>
                  <a:rPr lang="en-US" sz="1050" baseline="-25000" dirty="0" smtClean="0">
                    <a:solidFill>
                      <a:srgbClr val="000000"/>
                    </a:solidFill>
                  </a:rPr>
                  <a:t>CNY</a:t>
                </a:r>
                <a:endParaRPr lang="en-US" sz="1050" baseline="-25000" dirty="0">
                  <a:solidFill>
                    <a:srgbClr val="000000"/>
                  </a:solidFill>
                </a:endParaRPr>
              </a:p>
            </p:txBody>
          </p:sp>
          <p:cxnSp>
            <p:nvCxnSpPr>
              <p:cNvPr id="97" name="Straight Connector 96"/>
              <p:cNvCxnSpPr/>
              <p:nvPr/>
            </p:nvCxnSpPr>
            <p:spPr>
              <a:xfrm flipH="1">
                <a:off x="5901690" y="3561460"/>
                <a:ext cx="1741678"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7629652" y="3561460"/>
                <a:ext cx="0" cy="178358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7404099" y="5486399"/>
                <a:ext cx="584201" cy="466254"/>
              </a:xfrm>
              <a:prstGeom prst="rect">
                <a:avLst/>
              </a:prstGeom>
              <a:noFill/>
            </p:spPr>
            <p:txBody>
              <a:bodyPr vert="horz" rtlCol="0">
                <a:spAutoFit/>
              </a:bodyPr>
              <a:lstStyle/>
              <a:p>
                <a:r>
                  <a:rPr lang="en-US" sz="1050">
                    <a:solidFill>
                      <a:srgbClr val="000000"/>
                    </a:solidFill>
                  </a:rPr>
                  <a:t>Q</a:t>
                </a:r>
                <a:r>
                  <a:rPr lang="en-US" sz="1050" baseline="-25000">
                    <a:solidFill>
                      <a:srgbClr val="000000"/>
                    </a:solidFill>
                  </a:rPr>
                  <a:t>e</a:t>
                </a:r>
              </a:p>
            </p:txBody>
          </p:sp>
          <p:sp>
            <p:nvSpPr>
              <p:cNvPr id="100" name="TextBox 99"/>
              <p:cNvSpPr txBox="1"/>
              <p:nvPr/>
            </p:nvSpPr>
            <p:spPr>
              <a:xfrm>
                <a:off x="5304754" y="3386473"/>
                <a:ext cx="685800" cy="466254"/>
              </a:xfrm>
              <a:prstGeom prst="rect">
                <a:avLst/>
              </a:prstGeom>
              <a:noFill/>
            </p:spPr>
            <p:txBody>
              <a:bodyPr vert="horz" rtlCol="0">
                <a:spAutoFit/>
              </a:bodyPr>
              <a:lstStyle/>
              <a:p>
                <a:r>
                  <a:rPr lang="en-US" sz="1050" dirty="0" smtClean="0">
                    <a:solidFill>
                      <a:srgbClr val="000000"/>
                    </a:solidFill>
                  </a:rPr>
                  <a:t>0.16</a:t>
                </a:r>
                <a:endParaRPr lang="en-US" sz="1050" dirty="0">
                  <a:solidFill>
                    <a:srgbClr val="000000"/>
                  </a:solidFill>
                </a:endParaRPr>
              </a:p>
            </p:txBody>
          </p:sp>
        </p:grpSp>
      </p:grpSp>
      <p:sp>
        <p:nvSpPr>
          <p:cNvPr id="3" name="TextBox 2"/>
          <p:cNvSpPr txBox="1"/>
          <p:nvPr/>
        </p:nvSpPr>
        <p:spPr>
          <a:xfrm>
            <a:off x="-1" y="1990709"/>
            <a:ext cx="3238920" cy="2308324"/>
          </a:xfrm>
          <a:prstGeom prst="rect">
            <a:avLst/>
          </a:prstGeom>
          <a:noFill/>
        </p:spPr>
        <p:txBody>
          <a:bodyPr wrap="square" rtlCol="0">
            <a:spAutoFit/>
          </a:bodyPr>
          <a:lstStyle/>
          <a:p>
            <a:r>
              <a:rPr lang="en-US" b="1" dirty="0">
                <a:solidFill>
                  <a:srgbClr val="0000CC"/>
                </a:solidFill>
              </a:rPr>
              <a:t>Assume China’s government wishes to ‘peg’ the CNY at 6.4 per dollar (and $0.16 per CNY)</a:t>
            </a:r>
          </a:p>
          <a:p>
            <a:pPr marL="285750" indent="-285750">
              <a:buFont typeface="Arial" pitchFamily="34" charset="0"/>
              <a:buChar char="•"/>
            </a:pPr>
            <a:r>
              <a:rPr lang="en-US" sz="1600" dirty="0" smtClean="0"/>
              <a:t>If the demand for CNY rises, China will have to increase its supply to keep it weak.</a:t>
            </a:r>
          </a:p>
          <a:p>
            <a:pPr marL="285750" indent="-285750">
              <a:buFont typeface="Arial" pitchFamily="34" charset="0"/>
              <a:buChar char="•"/>
            </a:pPr>
            <a:r>
              <a:rPr lang="en-US" sz="1600" dirty="0" smtClean="0"/>
              <a:t>If demand for CNY falls, China will have to intervene to reduce its supply and keep it strong</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2280997515"/>
              </p:ext>
            </p:extLst>
          </p:nvPr>
        </p:nvGraphicFramePr>
        <p:xfrm>
          <a:off x="16042" y="4457700"/>
          <a:ext cx="9127957" cy="1219199"/>
        </p:xfrm>
        <a:graphic>
          <a:graphicData uri="http://schemas.openxmlformats.org/drawingml/2006/table">
            <a:tbl>
              <a:tblPr firstRow="1" bandRow="1">
                <a:tableStyleId>{5C22544A-7EE6-4342-B048-85BDC9FD1C3A}</a:tableStyleId>
              </a:tblPr>
              <a:tblGrid>
                <a:gridCol w="1660358"/>
                <a:gridCol w="7467599"/>
              </a:tblGrid>
              <a:tr h="268234">
                <a:tc gridSpan="2">
                  <a:txBody>
                    <a:bodyPr/>
                    <a:lstStyle/>
                    <a:p>
                      <a:pPr marL="0" marR="0" indent="0" algn="ctr" defTabSz="764164" rtl="0" eaLnBrk="1" fontAlgn="auto" latinLnBrk="0" hangingPunct="1">
                        <a:lnSpc>
                          <a:spcPct val="100000"/>
                        </a:lnSpc>
                        <a:spcBef>
                          <a:spcPts val="0"/>
                        </a:spcBef>
                        <a:spcAft>
                          <a:spcPts val="0"/>
                        </a:spcAft>
                        <a:buClrTx/>
                        <a:buSzTx/>
                        <a:buFontTx/>
                        <a:buNone/>
                        <a:tabLst/>
                        <a:defRPr/>
                      </a:pPr>
                      <a:r>
                        <a:rPr lang="en-US" sz="1400" b="1" dirty="0" smtClean="0"/>
                        <a:t>Methods for maintain a currency peg:</a:t>
                      </a:r>
                    </a:p>
                  </a:txBody>
                  <a:tcPr/>
                </a:tc>
                <a:tc hMerge="1">
                  <a:txBody>
                    <a:bodyPr/>
                    <a:lstStyle/>
                    <a:p>
                      <a:endParaRPr lang="en-US" sz="1200" dirty="0"/>
                    </a:p>
                  </a:txBody>
                  <a:tcPr/>
                </a:tc>
              </a:tr>
              <a:tr h="293811">
                <a:tc>
                  <a:txBody>
                    <a:bodyPr/>
                    <a:lstStyle/>
                    <a:p>
                      <a:pPr algn="ctr"/>
                      <a:r>
                        <a:rPr lang="en-US" sz="1400" b="1" dirty="0" smtClean="0">
                          <a:solidFill>
                            <a:srgbClr val="FF0000"/>
                          </a:solidFill>
                        </a:rPr>
                        <a:t>Interest</a:t>
                      </a:r>
                      <a:r>
                        <a:rPr lang="en-US" sz="1400" b="1" baseline="0" dirty="0" smtClean="0">
                          <a:solidFill>
                            <a:srgbClr val="FF0000"/>
                          </a:solidFill>
                        </a:rPr>
                        <a:t> rates:</a:t>
                      </a:r>
                      <a:endParaRPr lang="en-US" sz="1400" b="1" dirty="0">
                        <a:solidFill>
                          <a:srgbClr val="FF0000"/>
                        </a:solidFill>
                      </a:endParaRPr>
                    </a:p>
                  </a:txBody>
                  <a:tcPr anchor="ctr"/>
                </a:tc>
                <a:tc>
                  <a:txBody>
                    <a:bodyPr/>
                    <a:lstStyle/>
                    <a:p>
                      <a:pPr marL="0" marR="0" indent="0" algn="l" defTabSz="764164" rtl="0" eaLnBrk="1" fontAlgn="auto" latinLnBrk="0" hangingPunct="1">
                        <a:lnSpc>
                          <a:spcPct val="100000"/>
                        </a:lnSpc>
                        <a:spcBef>
                          <a:spcPts val="0"/>
                        </a:spcBef>
                        <a:spcAft>
                          <a:spcPts val="0"/>
                        </a:spcAft>
                        <a:buClrTx/>
                        <a:buSzTx/>
                        <a:buFontTx/>
                        <a:buNone/>
                        <a:tabLst/>
                        <a:defRPr/>
                      </a:pPr>
                      <a:r>
                        <a:rPr lang="en-US" sz="1400" dirty="0" smtClean="0"/>
                        <a:t>The CB can raise or lower interest rates to attempt to change foreign demand for its currency</a:t>
                      </a:r>
                      <a:endParaRPr lang="en-US" sz="1400" b="1" dirty="0" smtClean="0"/>
                    </a:p>
                  </a:txBody>
                  <a:tcPr anchor="ctr"/>
                </a:tc>
              </a:tr>
              <a:tr h="293811">
                <a:tc>
                  <a:txBody>
                    <a:bodyPr/>
                    <a:lstStyle/>
                    <a:p>
                      <a:pPr marL="0" marR="0" indent="0" algn="ctr" defTabSz="764164"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rPr>
                        <a:t>Official reserves:</a:t>
                      </a:r>
                    </a:p>
                  </a:txBody>
                  <a:tcPr anchor="ctr"/>
                </a:tc>
                <a:tc>
                  <a:txBody>
                    <a:bodyPr/>
                    <a:lstStyle/>
                    <a:p>
                      <a:r>
                        <a:rPr lang="en-US" sz="1400" dirty="0" smtClean="0"/>
                        <a:t>The CB can buy or sell foreign</a:t>
                      </a:r>
                      <a:r>
                        <a:rPr lang="en-US" sz="1400" baseline="0" dirty="0" smtClean="0"/>
                        <a:t> currencies  to manipulate their supplies and exchange rates</a:t>
                      </a:r>
                      <a:endParaRPr lang="en-US" sz="1400" dirty="0"/>
                    </a:p>
                  </a:txBody>
                  <a:tcPr anchor="ctr"/>
                </a:tc>
              </a:tr>
              <a:tr h="293811">
                <a:tc>
                  <a:txBody>
                    <a:bodyPr/>
                    <a:lstStyle/>
                    <a:p>
                      <a:pPr marL="0" marR="0" indent="0" algn="ctr" defTabSz="764164"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rPr>
                        <a:t>Exchange controls: </a:t>
                      </a:r>
                    </a:p>
                  </a:txBody>
                  <a:tcPr anchor="ctr"/>
                </a:tc>
                <a:tc>
                  <a:txBody>
                    <a:bodyPr/>
                    <a:lstStyle/>
                    <a:p>
                      <a:r>
                        <a:rPr lang="en-US" sz="1400" dirty="0" smtClean="0"/>
                        <a:t>The government can place limits on the amount</a:t>
                      </a:r>
                      <a:r>
                        <a:rPr lang="en-US" sz="1400" baseline="0" dirty="0" smtClean="0"/>
                        <a:t> of foreign investment in the country</a:t>
                      </a:r>
                      <a:endParaRPr lang="en-US" sz="1400" dirty="0"/>
                    </a:p>
                  </a:txBody>
                  <a:tcPr anchor="ctr"/>
                </a:tc>
              </a:tr>
            </a:tbl>
          </a:graphicData>
        </a:graphic>
      </p:graphicFrame>
      <p:sp>
        <p:nvSpPr>
          <p:cNvPr id="101" name="TextBox 100"/>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Fixed Exchange Rates</a:t>
            </a:r>
            <a:endParaRPr lang="en-US" sz="1400" i="1" dirty="0">
              <a:latin typeface="Lucida Sans - 18"/>
            </a:endParaRPr>
          </a:p>
        </p:txBody>
      </p:sp>
    </p:spTree>
    <p:extLst>
      <p:ext uri="{BB962C8B-B14F-4D97-AF65-F5344CB8AC3E}">
        <p14:creationId xmlns:p14="http://schemas.microsoft.com/office/powerpoint/2010/main" val="120364902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Fixed Exchange Rates</a:t>
            </a:r>
          </a:p>
          <a:p>
            <a:r>
              <a:rPr lang="en-US" sz="1800" dirty="0" smtClean="0"/>
              <a:t>Assume America’s demand for Chinese goods is much higher than China’s demand for American goods. This means the supply of US dollars in China is growing faster than demand. Under a floating exchange rate system this would cause the dollar to depreciate in China.</a:t>
            </a:r>
          </a:p>
        </p:txBody>
      </p:sp>
      <p:sp>
        <p:nvSpPr>
          <p:cNvPr id="9" name="TextBox 8"/>
          <p:cNvSpPr txBox="1"/>
          <p:nvPr/>
        </p:nvSpPr>
        <p:spPr>
          <a:xfrm>
            <a:off x="0" y="1943100"/>
            <a:ext cx="4954010" cy="3785652"/>
          </a:xfrm>
          <a:prstGeom prst="rect">
            <a:avLst/>
          </a:prstGeom>
          <a:noFill/>
        </p:spPr>
        <p:txBody>
          <a:bodyPr wrap="square" rtlCol="0">
            <a:spAutoFit/>
          </a:bodyPr>
          <a:lstStyle/>
          <a:p>
            <a:r>
              <a:rPr lang="en-US" sz="1600" b="1" dirty="0" smtClean="0">
                <a:solidFill>
                  <a:srgbClr val="0000CC"/>
                </a:solidFill>
              </a:rPr>
              <a:t>To maintain the dollar at 6.5 CNY:</a:t>
            </a:r>
          </a:p>
          <a:p>
            <a:pPr marL="285750" indent="-285750">
              <a:buFont typeface="Arial" pitchFamily="34" charset="0"/>
              <a:buChar char="•"/>
            </a:pPr>
            <a:r>
              <a:rPr lang="en-US" sz="1600" b="1" dirty="0" smtClean="0"/>
              <a:t>The CB can lower Chinese interest rates: </a:t>
            </a:r>
            <a:r>
              <a:rPr lang="en-US" sz="1600" dirty="0" smtClean="0"/>
              <a:t>Lower interest rates in China would reduce the demand for financial investments in China, reducing demand for CNY in the US and thus supply of $ in China. The dollar would appreciate.</a:t>
            </a:r>
            <a:endParaRPr lang="en-US" sz="1600" b="1" dirty="0" smtClean="0"/>
          </a:p>
          <a:p>
            <a:pPr marL="285750" indent="-285750">
              <a:buFont typeface="Arial" pitchFamily="34" charset="0"/>
              <a:buChar char="•"/>
            </a:pPr>
            <a:r>
              <a:rPr lang="en-US" sz="1600" b="1" dirty="0" smtClean="0"/>
              <a:t>The CB can print CNY and buy US$ on the forex market: </a:t>
            </a:r>
            <a:r>
              <a:rPr lang="en-US" sz="1600" dirty="0" smtClean="0"/>
              <a:t>China could increase the supply of CNY in the US by buying up dollars to hold in its foreign exchange reserves; D$ will rise and the dollar will appreciate </a:t>
            </a:r>
            <a:endParaRPr lang="en-US" sz="1600" b="1" dirty="0" smtClean="0"/>
          </a:p>
          <a:p>
            <a:pPr marL="285750" indent="-285750">
              <a:buFont typeface="Arial" pitchFamily="34" charset="0"/>
              <a:buChar char="•"/>
            </a:pPr>
            <a:r>
              <a:rPr lang="en-US" sz="1600" b="1" dirty="0" smtClean="0"/>
              <a:t>The government can implement stricter exchange controls: </a:t>
            </a:r>
            <a:r>
              <a:rPr lang="en-US" sz="1600" dirty="0" smtClean="0"/>
              <a:t>By putting strict limits on the amount of foreign currency that can enter China for investments, the supply of US$ would decrease again and the dollar would appreciate.</a:t>
            </a:r>
            <a:endParaRPr lang="en-US" sz="1600" b="1" dirty="0"/>
          </a:p>
        </p:txBody>
      </p:sp>
      <p:grpSp>
        <p:nvGrpSpPr>
          <p:cNvPr id="13" name="Group 12"/>
          <p:cNvGrpSpPr/>
          <p:nvPr/>
        </p:nvGrpSpPr>
        <p:grpSpPr>
          <a:xfrm>
            <a:off x="4724400" y="1985693"/>
            <a:ext cx="4573967" cy="3183310"/>
            <a:chOff x="4724400" y="2019300"/>
            <a:chExt cx="4573967" cy="3183310"/>
          </a:xfrm>
        </p:grpSpPr>
        <p:grpSp>
          <p:nvGrpSpPr>
            <p:cNvPr id="4" name="Group 3"/>
            <p:cNvGrpSpPr/>
            <p:nvPr/>
          </p:nvGrpSpPr>
          <p:grpSpPr>
            <a:xfrm>
              <a:off x="4724400" y="2019300"/>
              <a:ext cx="4573967" cy="3183310"/>
              <a:chOff x="3133888" y="2000036"/>
              <a:chExt cx="3306613" cy="2301279"/>
            </a:xfrm>
          </p:grpSpPr>
          <p:cxnSp>
            <p:nvCxnSpPr>
              <p:cNvPr id="32" name="Straight Connector 31"/>
              <p:cNvCxnSpPr/>
              <p:nvPr/>
            </p:nvCxnSpPr>
            <p:spPr>
              <a:xfrm>
                <a:off x="3654267" y="2140436"/>
                <a:ext cx="0" cy="1920301"/>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645303" y="4060737"/>
                <a:ext cx="254512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938940" y="2000036"/>
                <a:ext cx="2058279" cy="222498"/>
              </a:xfrm>
              <a:prstGeom prst="rect">
                <a:avLst/>
              </a:prstGeom>
              <a:noFill/>
            </p:spPr>
            <p:txBody>
              <a:bodyPr vert="horz" rtlCol="0">
                <a:spAutoFit/>
              </a:bodyPr>
              <a:lstStyle/>
              <a:p>
                <a:r>
                  <a:rPr lang="en-US" sz="1400" b="1">
                    <a:solidFill>
                      <a:srgbClr val="FF6820"/>
                    </a:solidFill>
                  </a:rPr>
                  <a:t>Market for USD in China</a:t>
                </a:r>
              </a:p>
            </p:txBody>
          </p:sp>
          <p:sp>
            <p:nvSpPr>
              <p:cNvPr id="35" name="TextBox 34"/>
              <p:cNvSpPr txBox="1"/>
              <p:nvPr/>
            </p:nvSpPr>
            <p:spPr>
              <a:xfrm>
                <a:off x="3133888" y="2046040"/>
                <a:ext cx="581408" cy="222498"/>
              </a:xfrm>
              <a:prstGeom prst="rect">
                <a:avLst/>
              </a:prstGeom>
              <a:noFill/>
            </p:spPr>
            <p:txBody>
              <a:bodyPr vert="horz" wrap="square" rtlCol="0">
                <a:spAutoFit/>
              </a:bodyPr>
              <a:lstStyle/>
              <a:p>
                <a:r>
                  <a:rPr lang="en-US" sz="1400" dirty="0" smtClean="0">
                    <a:solidFill>
                      <a:srgbClr val="000000"/>
                    </a:solidFill>
                  </a:rPr>
                  <a:t>CNY/$</a:t>
                </a:r>
                <a:endParaRPr lang="en-US" sz="1400" dirty="0">
                  <a:solidFill>
                    <a:srgbClr val="000000"/>
                  </a:solidFill>
                </a:endParaRPr>
              </a:p>
            </p:txBody>
          </p:sp>
          <p:cxnSp>
            <p:nvCxnSpPr>
              <p:cNvPr id="36" name="Straight Connector 35"/>
              <p:cNvCxnSpPr/>
              <p:nvPr/>
            </p:nvCxnSpPr>
            <p:spPr>
              <a:xfrm>
                <a:off x="3797682" y="2304836"/>
                <a:ext cx="2007403" cy="1546684"/>
              </a:xfrm>
              <a:prstGeom prst="line">
                <a:avLst/>
              </a:prstGeom>
              <a:ln w="38100" cap="flat" cmpd="sng" algn="ctr">
                <a:solidFill>
                  <a:schemeClr val="accent1">
                    <a:lumMod val="60000"/>
                    <a:lumOff val="4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3770791" y="2297366"/>
                <a:ext cx="1953623" cy="1666266"/>
              </a:xfrm>
              <a:prstGeom prst="line">
                <a:avLst/>
              </a:prstGeom>
              <a:ln w="38100" cap="flat" cmpd="sng" algn="ctr">
                <a:solidFill>
                  <a:srgbClr val="BFEFB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698730" y="2175995"/>
                <a:ext cx="481372" cy="222498"/>
              </a:xfrm>
              <a:prstGeom prst="rect">
                <a:avLst/>
              </a:prstGeom>
              <a:noFill/>
            </p:spPr>
            <p:txBody>
              <a:bodyPr vert="horz" rtlCol="0">
                <a:spAutoFit/>
              </a:bodyPr>
              <a:lstStyle/>
              <a:p>
                <a:r>
                  <a:rPr lang="en-US" sz="1400" dirty="0">
                    <a:solidFill>
                      <a:srgbClr val="000000"/>
                    </a:solidFill>
                  </a:rPr>
                  <a:t>S</a:t>
                </a:r>
                <a:r>
                  <a:rPr lang="en-US" sz="1400" baseline="-25000" dirty="0">
                    <a:solidFill>
                      <a:srgbClr val="000000"/>
                    </a:solidFill>
                  </a:rPr>
                  <a:t>$</a:t>
                </a:r>
              </a:p>
            </p:txBody>
          </p:sp>
          <p:cxnSp>
            <p:nvCxnSpPr>
              <p:cNvPr id="39" name="Straight Connector 38"/>
              <p:cNvCxnSpPr/>
              <p:nvPr/>
            </p:nvCxnSpPr>
            <p:spPr>
              <a:xfrm flipH="1">
                <a:off x="3654268" y="3078178"/>
                <a:ext cx="1738168" cy="3769"/>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783499" y="3081947"/>
                <a:ext cx="0" cy="97132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636099" y="4062532"/>
                <a:ext cx="381778" cy="222498"/>
              </a:xfrm>
              <a:prstGeom prst="rect">
                <a:avLst/>
              </a:prstGeom>
              <a:noFill/>
            </p:spPr>
            <p:txBody>
              <a:bodyPr vert="horz" rtlCol="0">
                <a:spAutoFit/>
              </a:bodyPr>
              <a:lstStyle/>
              <a:p>
                <a:r>
                  <a:rPr lang="en-US" sz="1400" dirty="0" err="1">
                    <a:solidFill>
                      <a:srgbClr val="000000"/>
                    </a:solidFill>
                  </a:rPr>
                  <a:t>Q</a:t>
                </a:r>
                <a:r>
                  <a:rPr lang="en-US" sz="1400" baseline="-25000" dirty="0" err="1">
                    <a:solidFill>
                      <a:srgbClr val="000000"/>
                    </a:solidFill>
                  </a:rPr>
                  <a:t>e</a:t>
                </a:r>
                <a:endParaRPr lang="en-US" sz="1400" baseline="-25000" dirty="0">
                  <a:solidFill>
                    <a:srgbClr val="000000"/>
                  </a:solidFill>
                </a:endParaRPr>
              </a:p>
            </p:txBody>
          </p:sp>
          <p:sp>
            <p:nvSpPr>
              <p:cNvPr id="42" name="TextBox 41"/>
              <p:cNvSpPr txBox="1"/>
              <p:nvPr/>
            </p:nvSpPr>
            <p:spPr>
              <a:xfrm>
                <a:off x="3299878" y="2986651"/>
                <a:ext cx="448174" cy="222498"/>
              </a:xfrm>
              <a:prstGeom prst="rect">
                <a:avLst/>
              </a:prstGeom>
              <a:noFill/>
            </p:spPr>
            <p:txBody>
              <a:bodyPr vert="horz" rtlCol="0">
                <a:spAutoFit/>
              </a:bodyPr>
              <a:lstStyle/>
              <a:p>
                <a:r>
                  <a:rPr lang="en-US" sz="1400" dirty="0" smtClean="0">
                    <a:solidFill>
                      <a:srgbClr val="000000"/>
                    </a:solidFill>
                  </a:rPr>
                  <a:t>6.4</a:t>
                </a:r>
                <a:endParaRPr lang="en-US" sz="1400" dirty="0">
                  <a:solidFill>
                    <a:srgbClr val="000000"/>
                  </a:solidFill>
                </a:endParaRPr>
              </a:p>
            </p:txBody>
          </p:sp>
          <p:sp>
            <p:nvSpPr>
              <p:cNvPr id="44" name="TextBox 43"/>
              <p:cNvSpPr txBox="1"/>
              <p:nvPr/>
            </p:nvSpPr>
            <p:spPr>
              <a:xfrm>
                <a:off x="5778041" y="3759566"/>
                <a:ext cx="481372" cy="222498"/>
              </a:xfrm>
              <a:prstGeom prst="rect">
                <a:avLst/>
              </a:prstGeom>
              <a:noFill/>
            </p:spPr>
            <p:txBody>
              <a:bodyPr vert="horz" rtlCol="0">
                <a:spAutoFit/>
              </a:bodyPr>
              <a:lstStyle/>
              <a:p>
                <a:r>
                  <a:rPr lang="en-US" sz="1400" dirty="0" smtClean="0">
                    <a:solidFill>
                      <a:srgbClr val="000000"/>
                    </a:solidFill>
                  </a:rPr>
                  <a:t>D</a:t>
                </a:r>
                <a:r>
                  <a:rPr lang="en-US" sz="1400" baseline="-25000" dirty="0" smtClean="0">
                    <a:solidFill>
                      <a:srgbClr val="000000"/>
                    </a:solidFill>
                  </a:rPr>
                  <a:t>$</a:t>
                </a:r>
                <a:endParaRPr lang="en-US" sz="1400" baseline="-25000" dirty="0">
                  <a:solidFill>
                    <a:srgbClr val="000000"/>
                  </a:solidFill>
                </a:endParaRPr>
              </a:p>
            </p:txBody>
          </p:sp>
          <p:sp>
            <p:nvSpPr>
              <p:cNvPr id="45" name="TextBox 44"/>
              <p:cNvSpPr txBox="1"/>
              <p:nvPr/>
            </p:nvSpPr>
            <p:spPr>
              <a:xfrm>
                <a:off x="6058723" y="4078817"/>
                <a:ext cx="381778" cy="222498"/>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a:t>
                </a:r>
              </a:p>
            </p:txBody>
          </p:sp>
          <p:cxnSp>
            <p:nvCxnSpPr>
              <p:cNvPr id="47" name="Straight Connector 46"/>
              <p:cNvCxnSpPr/>
              <p:nvPr/>
            </p:nvCxnSpPr>
            <p:spPr>
              <a:xfrm flipV="1">
                <a:off x="4464467" y="2568845"/>
                <a:ext cx="1490774" cy="1294582"/>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5937345" y="2435143"/>
                <a:ext cx="481372" cy="222498"/>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$1</a:t>
                </a:r>
                <a:endParaRPr lang="en-US" sz="1400" baseline="-25000" dirty="0">
                  <a:solidFill>
                    <a:srgbClr val="000000"/>
                  </a:solidFill>
                </a:endParaRPr>
              </a:p>
            </p:txBody>
          </p:sp>
          <p:cxnSp>
            <p:nvCxnSpPr>
              <p:cNvPr id="53" name="Straight Connector 52"/>
              <p:cNvCxnSpPr/>
              <p:nvPr/>
            </p:nvCxnSpPr>
            <p:spPr>
              <a:xfrm>
                <a:off x="4341329" y="2275594"/>
                <a:ext cx="1657059" cy="1266865"/>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5944663" y="3432286"/>
                <a:ext cx="481372" cy="222498"/>
              </a:xfrm>
              <a:prstGeom prst="rect">
                <a:avLst/>
              </a:prstGeom>
              <a:noFill/>
            </p:spPr>
            <p:txBody>
              <a:bodyPr vert="horz" rtlCol="0">
                <a:spAutoFit/>
              </a:bodyPr>
              <a:lstStyle/>
              <a:p>
                <a:r>
                  <a:rPr lang="en-US" sz="1400" dirty="0" smtClean="0">
                    <a:solidFill>
                      <a:srgbClr val="000000"/>
                    </a:solidFill>
                  </a:rPr>
                  <a:t>D</a:t>
                </a:r>
                <a:r>
                  <a:rPr lang="en-US" sz="1400" baseline="-25000" dirty="0" smtClean="0">
                    <a:solidFill>
                      <a:srgbClr val="000000"/>
                    </a:solidFill>
                  </a:rPr>
                  <a:t>$1</a:t>
                </a:r>
                <a:endParaRPr lang="en-US" sz="1400" baseline="-25000" dirty="0">
                  <a:solidFill>
                    <a:srgbClr val="000000"/>
                  </a:solidFill>
                </a:endParaRPr>
              </a:p>
            </p:txBody>
          </p:sp>
          <p:cxnSp>
            <p:nvCxnSpPr>
              <p:cNvPr id="59" name="Straight Connector 58"/>
              <p:cNvCxnSpPr/>
              <p:nvPr/>
            </p:nvCxnSpPr>
            <p:spPr>
              <a:xfrm>
                <a:off x="5392435" y="3101766"/>
                <a:ext cx="0" cy="951501"/>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5286090" y="4062532"/>
                <a:ext cx="381778" cy="222498"/>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1</a:t>
                </a:r>
                <a:endParaRPr lang="en-US" sz="1400" baseline="-25000" dirty="0">
                  <a:solidFill>
                    <a:srgbClr val="000000"/>
                  </a:solidFill>
                </a:endParaRPr>
              </a:p>
            </p:txBody>
          </p:sp>
          <p:cxnSp>
            <p:nvCxnSpPr>
              <p:cNvPr id="65" name="Straight Connector 64"/>
              <p:cNvCxnSpPr/>
              <p:nvPr/>
            </p:nvCxnSpPr>
            <p:spPr>
              <a:xfrm flipH="1">
                <a:off x="3654269" y="3337607"/>
                <a:ext cx="1462734" cy="12571"/>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3393686" y="3248860"/>
                <a:ext cx="346154" cy="222498"/>
              </a:xfrm>
              <a:prstGeom prst="rect">
                <a:avLst/>
              </a:prstGeom>
              <a:noFill/>
            </p:spPr>
            <p:txBody>
              <a:bodyPr vert="horz" wrap="square" rtlCol="0">
                <a:spAutoFit/>
              </a:bodyPr>
              <a:lstStyle/>
              <a:p>
                <a:r>
                  <a:rPr lang="en-US" sz="1400" dirty="0">
                    <a:solidFill>
                      <a:srgbClr val="000000"/>
                    </a:solidFill>
                  </a:rPr>
                  <a:t>5</a:t>
                </a:r>
              </a:p>
            </p:txBody>
          </p:sp>
        </p:grpSp>
        <p:cxnSp>
          <p:nvCxnSpPr>
            <p:cNvPr id="8" name="Straight Arrow Connector 7"/>
            <p:cNvCxnSpPr/>
            <p:nvPr/>
          </p:nvCxnSpPr>
          <p:spPr>
            <a:xfrm>
              <a:off x="6394627" y="4076700"/>
              <a:ext cx="671801"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57" name="Straight Arrow Connector 56"/>
            <p:cNvCxnSpPr/>
            <p:nvPr/>
          </p:nvCxnSpPr>
          <p:spPr>
            <a:xfrm>
              <a:off x="6211126" y="2819481"/>
              <a:ext cx="671801"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70" name="Straight Arrow Connector 69"/>
            <p:cNvCxnSpPr/>
            <p:nvPr/>
          </p:nvCxnSpPr>
          <p:spPr>
            <a:xfrm>
              <a:off x="7100599" y="3576907"/>
              <a:ext cx="335900" cy="292626"/>
            </a:xfrm>
            <a:prstGeom prst="straightConnector1">
              <a:avLst/>
            </a:prstGeom>
            <a:ln w="3810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72" name="Straight Arrow Connector 71"/>
            <p:cNvCxnSpPr/>
            <p:nvPr/>
          </p:nvCxnSpPr>
          <p:spPr>
            <a:xfrm flipV="1">
              <a:off x="7464211" y="3541667"/>
              <a:ext cx="335900" cy="273391"/>
            </a:xfrm>
            <a:prstGeom prst="straightConnector1">
              <a:avLst/>
            </a:prstGeom>
            <a:ln w="3810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4" name="TextBox 13"/>
          <p:cNvSpPr txBox="1"/>
          <p:nvPr/>
        </p:nvSpPr>
        <p:spPr>
          <a:xfrm>
            <a:off x="4954010" y="5143500"/>
            <a:ext cx="4189990" cy="523220"/>
          </a:xfrm>
          <a:prstGeom prst="rect">
            <a:avLst/>
          </a:prstGeom>
          <a:solidFill>
            <a:schemeClr val="accent2">
              <a:lumMod val="20000"/>
              <a:lumOff val="80000"/>
            </a:schemeClr>
          </a:solidFill>
        </p:spPr>
        <p:txBody>
          <a:bodyPr wrap="square" rtlCol="0">
            <a:spAutoFit/>
          </a:bodyPr>
          <a:lstStyle/>
          <a:p>
            <a:pPr algn="ctr"/>
            <a:r>
              <a:rPr lang="en-US" sz="1400" b="1" i="1" dirty="0" smtClean="0">
                <a:solidFill>
                  <a:srgbClr val="FF0000"/>
                </a:solidFill>
              </a:rPr>
              <a:t>CB and </a:t>
            </a:r>
            <a:r>
              <a:rPr lang="en-US" sz="1400" b="1" i="1" dirty="0" err="1" smtClean="0">
                <a:solidFill>
                  <a:srgbClr val="FF0000"/>
                </a:solidFill>
              </a:rPr>
              <a:t>gov.</a:t>
            </a:r>
            <a:r>
              <a:rPr lang="en-US" sz="1400" b="1" i="1" dirty="0" smtClean="0">
                <a:solidFill>
                  <a:srgbClr val="FF0000"/>
                </a:solidFill>
              </a:rPr>
              <a:t> intervention keeps D$ high and S$ low, keeping the exchange rate high… </a:t>
            </a:r>
            <a:endParaRPr lang="en-US" sz="1400" b="1" i="1" dirty="0">
              <a:solidFill>
                <a:srgbClr val="FF0000"/>
              </a:solidFill>
            </a:endParaRPr>
          </a:p>
        </p:txBody>
      </p:sp>
      <p:sp>
        <p:nvSpPr>
          <p:cNvPr id="64" name="TextBox 63"/>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Fixed Exchange Rates</a:t>
            </a:r>
            <a:endParaRPr lang="en-US" sz="1400" i="1" dirty="0">
              <a:latin typeface="Lucida Sans - 18"/>
            </a:endParaRPr>
          </a:p>
        </p:txBody>
      </p:sp>
    </p:spTree>
    <p:extLst>
      <p:ext uri="{BB962C8B-B14F-4D97-AF65-F5344CB8AC3E}">
        <p14:creationId xmlns:p14="http://schemas.microsoft.com/office/powerpoint/2010/main" val="17277794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5047536"/>
          </a:xfrm>
          <a:prstGeom prst="rect">
            <a:avLst/>
          </a:prstGeom>
          <a:noFill/>
        </p:spPr>
        <p:txBody>
          <a:bodyPr wrap="square" rtlCol="0">
            <a:spAutoFit/>
          </a:bodyPr>
          <a:lstStyle/>
          <a:p>
            <a:r>
              <a:rPr lang="en-US" sz="2400" dirty="0" smtClean="0">
                <a:solidFill>
                  <a:srgbClr val="FF0000"/>
                </a:solidFill>
              </a:rPr>
              <a:t>Introduction to Exchange Rates</a:t>
            </a:r>
          </a:p>
          <a:p>
            <a:r>
              <a:rPr lang="en-US" sz="1800" dirty="0" smtClean="0"/>
              <a:t>In international trade it becomes necessary for individuals in different countries who want to buy and sell from one another to exchange currencies. There are approximately 150 different currencies in circulation in the world today. In the process of trading between nations, foreign exchanges of currency must be made.</a:t>
            </a:r>
          </a:p>
          <a:p>
            <a:endParaRPr lang="en-US" sz="1000" dirty="0"/>
          </a:p>
          <a:p>
            <a:r>
              <a:rPr lang="en-US" sz="1800" b="1" dirty="0" smtClean="0">
                <a:solidFill>
                  <a:srgbClr val="0000CC"/>
                </a:solidFill>
              </a:rPr>
              <a:t>The Exchange Rate: </a:t>
            </a:r>
            <a:r>
              <a:rPr lang="en-US" sz="1800" dirty="0" smtClean="0"/>
              <a:t>This is the value of </a:t>
            </a:r>
            <a:r>
              <a:rPr lang="en-US" sz="1800" i="1" dirty="0" smtClean="0"/>
              <a:t>one currency</a:t>
            </a:r>
            <a:r>
              <a:rPr lang="en-US" sz="1800" dirty="0"/>
              <a:t> </a:t>
            </a:r>
            <a:r>
              <a:rPr lang="en-US" sz="1800" dirty="0" smtClean="0"/>
              <a:t>expressed in terms of </a:t>
            </a:r>
            <a:r>
              <a:rPr lang="en-US" sz="1800" i="1" dirty="0" smtClean="0"/>
              <a:t>another currency</a:t>
            </a:r>
            <a:r>
              <a:rPr lang="en-US" sz="1800" dirty="0" smtClean="0"/>
              <a:t>. For example:</a:t>
            </a:r>
          </a:p>
          <a:p>
            <a:pPr marL="285750" indent="-285750">
              <a:buFont typeface="Arial" pitchFamily="34" charset="0"/>
              <a:buChar char="•"/>
            </a:pPr>
            <a:r>
              <a:rPr lang="en-US" sz="1600" dirty="0" smtClean="0"/>
              <a:t>The exchange rates of the US dollar in the UK: </a:t>
            </a:r>
            <a:r>
              <a:rPr lang="en-US" sz="1600" b="1" dirty="0" smtClean="0">
                <a:solidFill>
                  <a:srgbClr val="FF0000"/>
                </a:solidFill>
              </a:rPr>
              <a:t>$1 = ₤0.65</a:t>
            </a:r>
          </a:p>
          <a:p>
            <a:pPr marL="285750" indent="-285750">
              <a:buFont typeface="Arial" pitchFamily="34" charset="0"/>
              <a:buChar char="•"/>
            </a:pPr>
            <a:r>
              <a:rPr lang="en-US" sz="1600" dirty="0" smtClean="0"/>
              <a:t>The exchange rate of the British pound in the US: </a:t>
            </a:r>
            <a:r>
              <a:rPr lang="en-US" sz="1600" dirty="0" smtClean="0">
                <a:solidFill>
                  <a:srgbClr val="FF0000"/>
                </a:solidFill>
              </a:rPr>
              <a:t>₤1 = $1.56</a:t>
            </a:r>
          </a:p>
          <a:p>
            <a:pPr marL="667832" lvl="1" indent="-285750">
              <a:buFont typeface="Wingdings" pitchFamily="2" charset="2"/>
              <a:buChar char="Ø"/>
            </a:pPr>
            <a:r>
              <a:rPr lang="en-US" sz="1600" b="1" dirty="0" smtClean="0"/>
              <a:t>The British pound is </a:t>
            </a:r>
            <a:r>
              <a:rPr lang="en-US" sz="1600" b="1" i="1" dirty="0" smtClean="0"/>
              <a:t>stronger</a:t>
            </a:r>
            <a:r>
              <a:rPr lang="en-US" sz="1600" b="1" dirty="0" smtClean="0"/>
              <a:t> than the US dollar</a:t>
            </a:r>
          </a:p>
          <a:p>
            <a:pPr marL="667832" lvl="1" indent="-285750">
              <a:buFont typeface="Wingdings" pitchFamily="2" charset="2"/>
              <a:buChar char="Ø"/>
            </a:pPr>
            <a:r>
              <a:rPr lang="en-US" sz="1600" i="1" dirty="0" smtClean="0"/>
              <a:t>$1 worth of US goods will cost a British consumer only ₤0.65</a:t>
            </a:r>
          </a:p>
          <a:p>
            <a:pPr marL="667832" lvl="1" indent="-285750">
              <a:buFont typeface="Wingdings" pitchFamily="2" charset="2"/>
              <a:buChar char="Ø"/>
            </a:pPr>
            <a:r>
              <a:rPr lang="en-US" sz="1600" i="1" dirty="0" smtClean="0"/>
              <a:t>₤1 worth of British goods will cost a US consumer $1.56</a:t>
            </a:r>
          </a:p>
          <a:p>
            <a:endParaRPr lang="en-US" sz="1000" i="1" dirty="0"/>
          </a:p>
          <a:p>
            <a:r>
              <a:rPr lang="en-US" sz="1800" b="1" i="1" dirty="0" smtClean="0">
                <a:solidFill>
                  <a:srgbClr val="0000CC"/>
                </a:solidFill>
              </a:rPr>
              <a:t>Appreciation and depreciation: </a:t>
            </a:r>
          </a:p>
          <a:p>
            <a:pPr marL="285750" indent="-285750">
              <a:buFont typeface="Arial" pitchFamily="34" charset="0"/>
              <a:buChar char="•"/>
            </a:pPr>
            <a:r>
              <a:rPr lang="en-US" sz="1800" dirty="0" smtClean="0"/>
              <a:t>If one currency gets stronger relative to another (its exchange rate increases), the currency has </a:t>
            </a:r>
            <a:r>
              <a:rPr lang="en-US" sz="1800" b="1" dirty="0" smtClean="0">
                <a:solidFill>
                  <a:srgbClr val="FF0000"/>
                </a:solidFill>
              </a:rPr>
              <a:t>appreciated</a:t>
            </a:r>
            <a:r>
              <a:rPr lang="en-US" sz="1800" dirty="0" smtClean="0"/>
              <a:t>. Example: The dollar is now worth ₤0.8; the dollar has appreciated</a:t>
            </a:r>
          </a:p>
          <a:p>
            <a:pPr marL="285750" indent="-285750">
              <a:buFont typeface="Arial" pitchFamily="34" charset="0"/>
              <a:buChar char="•"/>
            </a:pPr>
            <a:r>
              <a:rPr lang="en-US" sz="1800" dirty="0" smtClean="0"/>
              <a:t>If one currency gets weaker relative to another (its exchange rate decreases), the currency has </a:t>
            </a:r>
            <a:r>
              <a:rPr lang="en-US" sz="1800" b="1" dirty="0" smtClean="0">
                <a:solidFill>
                  <a:srgbClr val="FF0000"/>
                </a:solidFill>
              </a:rPr>
              <a:t>depreciated</a:t>
            </a:r>
            <a:r>
              <a:rPr lang="en-US" sz="1800" dirty="0" smtClean="0"/>
              <a:t>. Example: The pound is now worth $1.25; the pound has depreciated</a:t>
            </a:r>
            <a:endParaRPr lang="en-US" sz="1800" b="1" dirty="0" smtClean="0"/>
          </a:p>
        </p:txBody>
      </p:sp>
      <p:sp>
        <p:nvSpPr>
          <p:cNvPr id="17" name="TextBox 16"/>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Introduction to Exchange Rates</a:t>
            </a:r>
            <a:endParaRPr lang="en-US" sz="1400" i="1" dirty="0">
              <a:latin typeface="Lucida Sans - 18"/>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6">
                                            <p:txEl>
                                              <p:pRg st="3" end="3"/>
                                            </p:txEl>
                                          </p:spTgt>
                                        </p:tgtEl>
                                        <p:attrNameLst>
                                          <p:attrName>style.visibility</p:attrName>
                                        </p:attrNameLst>
                                      </p:cBhvr>
                                      <p:to>
                                        <p:strVal val="visible"/>
                                      </p:to>
                                    </p:set>
                                    <p:animEffect transition="in" filter="checkerboard(across)">
                                      <p:cBhvr>
                                        <p:cTn id="7" dur="500"/>
                                        <p:tgtEl>
                                          <p:spTgt spid="16">
                                            <p:txEl>
                                              <p:pRg st="3" end="3"/>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16">
                                            <p:txEl>
                                              <p:pRg st="4" end="4"/>
                                            </p:txEl>
                                          </p:spTgt>
                                        </p:tgtEl>
                                        <p:attrNameLst>
                                          <p:attrName>style.visibility</p:attrName>
                                        </p:attrNameLst>
                                      </p:cBhvr>
                                      <p:to>
                                        <p:strVal val="visible"/>
                                      </p:to>
                                    </p:set>
                                    <p:animEffect transition="in" filter="checkerboard(across)">
                                      <p:cBhvr>
                                        <p:cTn id="10" dur="500"/>
                                        <p:tgtEl>
                                          <p:spTgt spid="16">
                                            <p:txEl>
                                              <p:pRg st="4" end="4"/>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16">
                                            <p:txEl>
                                              <p:pRg st="5" end="5"/>
                                            </p:txEl>
                                          </p:spTgt>
                                        </p:tgtEl>
                                        <p:attrNameLst>
                                          <p:attrName>style.visibility</p:attrName>
                                        </p:attrNameLst>
                                      </p:cBhvr>
                                      <p:to>
                                        <p:strVal val="visible"/>
                                      </p:to>
                                    </p:set>
                                    <p:animEffect transition="in" filter="checkerboard(across)">
                                      <p:cBhvr>
                                        <p:cTn id="13" dur="500"/>
                                        <p:tgtEl>
                                          <p:spTgt spid="16">
                                            <p:txEl>
                                              <p:pRg st="5" end="5"/>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16">
                                            <p:txEl>
                                              <p:pRg st="6" end="6"/>
                                            </p:txEl>
                                          </p:spTgt>
                                        </p:tgtEl>
                                        <p:attrNameLst>
                                          <p:attrName>style.visibility</p:attrName>
                                        </p:attrNameLst>
                                      </p:cBhvr>
                                      <p:to>
                                        <p:strVal val="visible"/>
                                      </p:to>
                                    </p:set>
                                    <p:animEffect transition="in" filter="checkerboard(across)">
                                      <p:cBhvr>
                                        <p:cTn id="16" dur="500"/>
                                        <p:tgtEl>
                                          <p:spTgt spid="16">
                                            <p:txEl>
                                              <p:pRg st="6" end="6"/>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16">
                                            <p:txEl>
                                              <p:pRg st="7" end="7"/>
                                            </p:txEl>
                                          </p:spTgt>
                                        </p:tgtEl>
                                        <p:attrNameLst>
                                          <p:attrName>style.visibility</p:attrName>
                                        </p:attrNameLst>
                                      </p:cBhvr>
                                      <p:to>
                                        <p:strVal val="visible"/>
                                      </p:to>
                                    </p:set>
                                    <p:animEffect transition="in" filter="checkerboard(across)">
                                      <p:cBhvr>
                                        <p:cTn id="19" dur="500"/>
                                        <p:tgtEl>
                                          <p:spTgt spid="16">
                                            <p:txEl>
                                              <p:pRg st="7" end="7"/>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16">
                                            <p:txEl>
                                              <p:pRg st="8" end="8"/>
                                            </p:txEl>
                                          </p:spTgt>
                                        </p:tgtEl>
                                        <p:attrNameLst>
                                          <p:attrName>style.visibility</p:attrName>
                                        </p:attrNameLst>
                                      </p:cBhvr>
                                      <p:to>
                                        <p:strVal val="visible"/>
                                      </p:to>
                                    </p:set>
                                    <p:animEffect transition="in" filter="checkerboard(across)">
                                      <p:cBhvr>
                                        <p:cTn id="22" dur="500"/>
                                        <p:tgtEl>
                                          <p:spTgt spid="16">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6">
                                            <p:txEl>
                                              <p:pRg st="11" end="11"/>
                                            </p:txEl>
                                          </p:spTgt>
                                        </p:tgtEl>
                                        <p:attrNameLst>
                                          <p:attrName>style.visibility</p:attrName>
                                        </p:attrNameLst>
                                      </p:cBhvr>
                                      <p:to>
                                        <p:strVal val="visible"/>
                                      </p:to>
                                    </p:set>
                                    <p:animEffect transition="in" filter="dissolve">
                                      <p:cBhvr>
                                        <p:cTn id="27" dur="500"/>
                                        <p:tgtEl>
                                          <p:spTgt spid="16">
                                            <p:txEl>
                                              <p:pRg st="11" end="11"/>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16">
                                            <p:txEl>
                                              <p:pRg st="12" end="12"/>
                                            </p:txEl>
                                          </p:spTgt>
                                        </p:tgtEl>
                                        <p:attrNameLst>
                                          <p:attrName>style.visibility</p:attrName>
                                        </p:attrNameLst>
                                      </p:cBhvr>
                                      <p:to>
                                        <p:strVal val="visible"/>
                                      </p:to>
                                    </p:set>
                                    <p:animEffect transition="in" filter="dissolve">
                                      <p:cBhvr>
                                        <p:cTn id="30" dur="500"/>
                                        <p:tgtEl>
                                          <p:spTgt spid="1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569660"/>
          </a:xfrm>
          <a:prstGeom prst="rect">
            <a:avLst/>
          </a:prstGeom>
          <a:noFill/>
        </p:spPr>
        <p:txBody>
          <a:bodyPr wrap="square" rtlCol="0">
            <a:spAutoFit/>
          </a:bodyPr>
          <a:lstStyle/>
          <a:p>
            <a:r>
              <a:rPr lang="en-US" sz="2400" dirty="0" smtClean="0">
                <a:solidFill>
                  <a:srgbClr val="FF0000"/>
                </a:solidFill>
              </a:rPr>
              <a:t>Managed Exchange Rates</a:t>
            </a:r>
          </a:p>
          <a:p>
            <a:r>
              <a:rPr lang="en-US" sz="1800" dirty="0" smtClean="0"/>
              <a:t>Strict ‘pegs’ of currencies’ values are rather rare these days. More common are interventions by governments and central banks to </a:t>
            </a:r>
            <a:r>
              <a:rPr lang="en-US" sz="1800" i="1" dirty="0" smtClean="0"/>
              <a:t>manage the exchange rate</a:t>
            </a:r>
            <a:r>
              <a:rPr lang="en-US" sz="1800" dirty="0" smtClean="0"/>
              <a:t> of their currency, keeping it within a range that is considered beneficial for the nation’s economy. Consider the market for Euros in Switzerland (CHF is for the Swiss franc). </a:t>
            </a:r>
          </a:p>
        </p:txBody>
      </p:sp>
      <p:sp>
        <p:nvSpPr>
          <p:cNvPr id="3" name="TextBox 2"/>
          <p:cNvSpPr txBox="1"/>
          <p:nvPr/>
        </p:nvSpPr>
        <p:spPr>
          <a:xfrm>
            <a:off x="0" y="2268763"/>
            <a:ext cx="4995087" cy="3293209"/>
          </a:xfrm>
          <a:prstGeom prst="rect">
            <a:avLst/>
          </a:prstGeom>
          <a:noFill/>
        </p:spPr>
        <p:txBody>
          <a:bodyPr wrap="square" rtlCol="0">
            <a:spAutoFit/>
          </a:bodyPr>
          <a:lstStyle/>
          <a:p>
            <a:r>
              <a:rPr lang="en-US" sz="1600" b="1" dirty="0" smtClean="0">
                <a:solidFill>
                  <a:srgbClr val="0000CC"/>
                </a:solidFill>
              </a:rPr>
              <a:t>The Swiss National Bank (SNB) wishes to maintain an exchange rate of between 1.1 CHF and 1.3 CHF per euro:</a:t>
            </a:r>
          </a:p>
          <a:p>
            <a:pPr marL="285750" indent="-285750">
              <a:buFont typeface="Arial" pitchFamily="34" charset="0"/>
              <a:buChar char="•"/>
            </a:pPr>
            <a:r>
              <a:rPr lang="en-US" sz="1600" dirty="0" smtClean="0"/>
              <a:t>Assume Europeans wish to save money in Switzerland; the supply of euros increases to S</a:t>
            </a:r>
            <a:r>
              <a:rPr lang="en-US" sz="1600" baseline="-25000" dirty="0" smtClean="0"/>
              <a:t>€1</a:t>
            </a:r>
            <a:r>
              <a:rPr lang="en-US" sz="1600" dirty="0" smtClean="0"/>
              <a:t>. To maintain the minimum ER of 1.1 CHF/euro, the SNB must intervene. </a:t>
            </a:r>
          </a:p>
          <a:p>
            <a:pPr marL="667832" lvl="1" indent="-285750">
              <a:buFont typeface="Wingdings" pitchFamily="2" charset="2"/>
              <a:buChar char="Ø"/>
            </a:pPr>
            <a:r>
              <a:rPr lang="en-US" sz="1600" i="1" dirty="0" smtClean="0">
                <a:solidFill>
                  <a:srgbClr val="FF0000"/>
                </a:solidFill>
              </a:rPr>
              <a:t>Lower interest rate, buy euros or implement exchange controls to reduce the inflow of euros</a:t>
            </a:r>
          </a:p>
          <a:p>
            <a:pPr marL="285750" indent="-285750">
              <a:buFont typeface="Arial" pitchFamily="34" charset="0"/>
              <a:buChar char="•"/>
            </a:pPr>
            <a:r>
              <a:rPr lang="en-US" sz="1600" dirty="0" smtClean="0"/>
              <a:t>If Swiss demand for euros grew to D</a:t>
            </a:r>
            <a:r>
              <a:rPr lang="en-US" sz="1600" baseline="-25000" dirty="0" smtClean="0"/>
              <a:t>€1</a:t>
            </a:r>
            <a:r>
              <a:rPr lang="en-US" sz="1600" dirty="0"/>
              <a:t> </a:t>
            </a:r>
            <a:r>
              <a:rPr lang="en-US" sz="1600" dirty="0" smtClean="0"/>
              <a:t>the SNB would have to intervene to bring the ER down to the maximum of 1.3 CHF/euro</a:t>
            </a:r>
          </a:p>
          <a:p>
            <a:pPr marL="667832" lvl="1" indent="-285750">
              <a:buFont typeface="Wingdings" pitchFamily="2" charset="2"/>
              <a:buChar char="Ø"/>
            </a:pPr>
            <a:r>
              <a:rPr lang="en-US" sz="1600" i="1" dirty="0" smtClean="0">
                <a:solidFill>
                  <a:srgbClr val="FF0000"/>
                </a:solidFill>
              </a:rPr>
              <a:t>Raise Swiss interest rates, sell euros from its foreign exchange reserves, or implement controls on the outflow of CHF</a:t>
            </a:r>
          </a:p>
        </p:txBody>
      </p:sp>
      <p:grpSp>
        <p:nvGrpSpPr>
          <p:cNvPr id="11" name="Group 10"/>
          <p:cNvGrpSpPr/>
          <p:nvPr/>
        </p:nvGrpSpPr>
        <p:grpSpPr>
          <a:xfrm>
            <a:off x="4648200" y="2151907"/>
            <a:ext cx="4724400" cy="3323950"/>
            <a:chOff x="4648200" y="2025572"/>
            <a:chExt cx="4724400" cy="3323950"/>
          </a:xfrm>
        </p:grpSpPr>
        <p:grpSp>
          <p:nvGrpSpPr>
            <p:cNvPr id="28" name="Group 27"/>
            <p:cNvGrpSpPr/>
            <p:nvPr/>
          </p:nvGrpSpPr>
          <p:grpSpPr>
            <a:xfrm>
              <a:off x="4648200" y="2025572"/>
              <a:ext cx="4724400" cy="3323950"/>
              <a:chOff x="5065092" y="1549480"/>
              <a:chExt cx="5034310" cy="4250389"/>
            </a:xfrm>
          </p:grpSpPr>
          <p:cxnSp>
            <p:nvCxnSpPr>
              <p:cNvPr id="29" name="Straight Connector 28"/>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506634" y="1574800"/>
                <a:ext cx="2215245" cy="393560"/>
              </a:xfrm>
              <a:prstGeom prst="rect">
                <a:avLst/>
              </a:prstGeom>
              <a:noFill/>
            </p:spPr>
            <p:txBody>
              <a:bodyPr vert="horz" wrap="square" rtlCol="0">
                <a:spAutoFit/>
              </a:bodyPr>
              <a:lstStyle/>
              <a:p>
                <a:pPr algn="ctr"/>
                <a:r>
                  <a:rPr lang="en-US" sz="1400" b="1" dirty="0" smtClean="0">
                    <a:solidFill>
                      <a:srgbClr val="FF6820"/>
                    </a:solidFill>
                  </a:rPr>
                  <a:t>Euros in Switzerland</a:t>
                </a:r>
                <a:endParaRPr lang="en-US" sz="1400" b="1" dirty="0">
                  <a:solidFill>
                    <a:srgbClr val="FF6820"/>
                  </a:solidFill>
                </a:endParaRPr>
              </a:p>
            </p:txBody>
          </p:sp>
          <p:sp>
            <p:nvSpPr>
              <p:cNvPr id="43" name="TextBox 42"/>
              <p:cNvSpPr txBox="1"/>
              <p:nvPr/>
            </p:nvSpPr>
            <p:spPr>
              <a:xfrm>
                <a:off x="5065092" y="1549480"/>
                <a:ext cx="1014906" cy="472271"/>
              </a:xfrm>
              <a:prstGeom prst="rect">
                <a:avLst/>
              </a:prstGeom>
              <a:noFill/>
            </p:spPr>
            <p:txBody>
              <a:bodyPr vert="horz" wrap="square" rtlCol="0">
                <a:spAutoFit/>
              </a:bodyPr>
              <a:lstStyle/>
              <a:p>
                <a:r>
                  <a:rPr lang="en-US" sz="1800" dirty="0" smtClean="0">
                    <a:solidFill>
                      <a:srgbClr val="000000"/>
                    </a:solidFill>
                  </a:rPr>
                  <a:t>CHF/€</a:t>
                </a:r>
                <a:endParaRPr lang="en-US" sz="1800" dirty="0">
                  <a:solidFill>
                    <a:srgbClr val="000000"/>
                  </a:solidFill>
                </a:endParaRPr>
              </a:p>
            </p:txBody>
          </p:sp>
          <p:cxnSp>
            <p:nvCxnSpPr>
              <p:cNvPr id="46" name="Straight Connector 45"/>
              <p:cNvCxnSpPr/>
              <p:nvPr/>
            </p:nvCxnSpPr>
            <p:spPr>
              <a:xfrm>
                <a:off x="6121146" y="2134489"/>
                <a:ext cx="3071748" cy="284010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6079997" y="2120773"/>
                <a:ext cx="2989454" cy="3059684"/>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182100" y="4800600"/>
                <a:ext cx="736600" cy="393560"/>
              </a:xfrm>
              <a:prstGeom prst="rect">
                <a:avLst/>
              </a:prstGeom>
              <a:noFill/>
            </p:spPr>
            <p:txBody>
              <a:bodyPr vert="horz" rtlCol="0">
                <a:spAutoFit/>
              </a:bodyPr>
              <a:lstStyle/>
              <a:p>
                <a:r>
                  <a:rPr lang="en-US" sz="1400" dirty="0" smtClean="0">
                    <a:solidFill>
                      <a:srgbClr val="000000"/>
                    </a:solidFill>
                  </a:rPr>
                  <a:t>D</a:t>
                </a:r>
                <a:r>
                  <a:rPr lang="en-US" sz="1400" baseline="-25000" dirty="0" smtClean="0">
                    <a:solidFill>
                      <a:srgbClr val="000000"/>
                    </a:solidFill>
                  </a:rPr>
                  <a:t>€</a:t>
                </a:r>
                <a:endParaRPr lang="en-US" sz="1400" baseline="-25000" dirty="0">
                  <a:solidFill>
                    <a:srgbClr val="000000"/>
                  </a:solidFill>
                </a:endParaRPr>
              </a:p>
            </p:txBody>
          </p:sp>
          <p:sp>
            <p:nvSpPr>
              <p:cNvPr id="51" name="TextBox 50"/>
              <p:cNvSpPr txBox="1"/>
              <p:nvPr/>
            </p:nvSpPr>
            <p:spPr>
              <a:xfrm>
                <a:off x="9080500" y="1905000"/>
                <a:ext cx="736600" cy="393560"/>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a:t>
                </a:r>
                <a:endParaRPr lang="en-US" sz="1400" baseline="-25000" dirty="0">
                  <a:solidFill>
                    <a:srgbClr val="000000"/>
                  </a:solidFill>
                </a:endParaRPr>
              </a:p>
            </p:txBody>
          </p:sp>
          <p:cxnSp>
            <p:nvCxnSpPr>
              <p:cNvPr id="52" name="Straight Connector 51"/>
              <p:cNvCxnSpPr/>
              <p:nvPr/>
            </p:nvCxnSpPr>
            <p:spPr>
              <a:xfrm flipH="1">
                <a:off x="5901690" y="3561460"/>
                <a:ext cx="1741678"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7629652" y="3561460"/>
                <a:ext cx="0" cy="178358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7404100" y="5357063"/>
                <a:ext cx="584200" cy="393560"/>
              </a:xfrm>
              <a:prstGeom prst="rect">
                <a:avLst/>
              </a:prstGeom>
              <a:noFill/>
            </p:spPr>
            <p:txBody>
              <a:bodyPr vert="horz" rtlCol="0">
                <a:spAutoFit/>
              </a:bodyPr>
              <a:lstStyle/>
              <a:p>
                <a:r>
                  <a:rPr lang="en-US" sz="1400" dirty="0" err="1">
                    <a:solidFill>
                      <a:srgbClr val="000000"/>
                    </a:solidFill>
                  </a:rPr>
                  <a:t>Q</a:t>
                </a:r>
                <a:r>
                  <a:rPr lang="en-US" sz="1400" baseline="-25000" dirty="0" err="1">
                    <a:solidFill>
                      <a:srgbClr val="000000"/>
                    </a:solidFill>
                  </a:rPr>
                  <a:t>e</a:t>
                </a:r>
                <a:endParaRPr lang="en-US" sz="1400" baseline="-25000" dirty="0">
                  <a:solidFill>
                    <a:srgbClr val="000000"/>
                  </a:solidFill>
                </a:endParaRPr>
              </a:p>
            </p:txBody>
          </p:sp>
          <p:sp>
            <p:nvSpPr>
              <p:cNvPr id="58" name="TextBox 57"/>
              <p:cNvSpPr txBox="1"/>
              <p:nvPr/>
            </p:nvSpPr>
            <p:spPr>
              <a:xfrm>
                <a:off x="5398446" y="3405178"/>
                <a:ext cx="479859" cy="393560"/>
              </a:xfrm>
              <a:prstGeom prst="rect">
                <a:avLst/>
              </a:prstGeom>
              <a:noFill/>
            </p:spPr>
            <p:txBody>
              <a:bodyPr vert="horz" wrap="square" rtlCol="0">
                <a:spAutoFit/>
              </a:bodyPr>
              <a:lstStyle/>
              <a:p>
                <a:r>
                  <a:rPr lang="en-US" sz="1400" dirty="0" smtClean="0">
                    <a:solidFill>
                      <a:srgbClr val="000000"/>
                    </a:solidFill>
                  </a:rPr>
                  <a:t>1.2</a:t>
                </a:r>
                <a:endParaRPr lang="en-US" sz="1400" dirty="0">
                  <a:solidFill>
                    <a:srgbClr val="000000"/>
                  </a:solidFill>
                </a:endParaRPr>
              </a:p>
            </p:txBody>
          </p:sp>
          <p:sp>
            <p:nvSpPr>
              <p:cNvPr id="61" name="TextBox 60"/>
              <p:cNvSpPr txBox="1"/>
              <p:nvPr/>
            </p:nvSpPr>
            <p:spPr>
              <a:xfrm>
                <a:off x="9435132" y="5406309"/>
                <a:ext cx="584200" cy="393560"/>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a:t>
                </a:r>
                <a:endParaRPr lang="en-US" sz="1400" baseline="-25000" dirty="0">
                  <a:solidFill>
                    <a:srgbClr val="000000"/>
                  </a:solidFill>
                </a:endParaRPr>
              </a:p>
            </p:txBody>
          </p:sp>
          <p:sp>
            <p:nvSpPr>
              <p:cNvPr id="62" name="TextBox 61"/>
              <p:cNvSpPr txBox="1"/>
              <p:nvPr/>
            </p:nvSpPr>
            <p:spPr>
              <a:xfrm>
                <a:off x="5434734" y="4075594"/>
                <a:ext cx="479859" cy="393559"/>
              </a:xfrm>
              <a:prstGeom prst="rect">
                <a:avLst/>
              </a:prstGeom>
              <a:noFill/>
            </p:spPr>
            <p:txBody>
              <a:bodyPr vert="horz" wrap="square" rtlCol="0">
                <a:spAutoFit/>
              </a:bodyPr>
              <a:lstStyle/>
              <a:p>
                <a:r>
                  <a:rPr lang="en-US" sz="1400" dirty="0" smtClean="0">
                    <a:solidFill>
                      <a:srgbClr val="000000"/>
                    </a:solidFill>
                  </a:rPr>
                  <a:t>1.1</a:t>
                </a:r>
                <a:endParaRPr lang="en-US" sz="1400" dirty="0">
                  <a:solidFill>
                    <a:srgbClr val="000000"/>
                  </a:solidFill>
                </a:endParaRPr>
              </a:p>
            </p:txBody>
          </p:sp>
          <p:sp>
            <p:nvSpPr>
              <p:cNvPr id="63" name="TextBox 62"/>
              <p:cNvSpPr txBox="1"/>
              <p:nvPr/>
            </p:nvSpPr>
            <p:spPr>
              <a:xfrm>
                <a:off x="5434734" y="2695462"/>
                <a:ext cx="479859" cy="393559"/>
              </a:xfrm>
              <a:prstGeom prst="rect">
                <a:avLst/>
              </a:prstGeom>
              <a:noFill/>
            </p:spPr>
            <p:txBody>
              <a:bodyPr vert="horz" wrap="square" rtlCol="0">
                <a:spAutoFit/>
              </a:bodyPr>
              <a:lstStyle/>
              <a:p>
                <a:r>
                  <a:rPr lang="en-US" sz="1400" dirty="0" smtClean="0">
                    <a:solidFill>
                      <a:srgbClr val="000000"/>
                    </a:solidFill>
                  </a:rPr>
                  <a:t>1.3</a:t>
                </a:r>
                <a:endParaRPr lang="en-US" sz="1400" dirty="0">
                  <a:solidFill>
                    <a:srgbClr val="000000"/>
                  </a:solidFill>
                </a:endParaRPr>
              </a:p>
            </p:txBody>
          </p:sp>
          <p:cxnSp>
            <p:nvCxnSpPr>
              <p:cNvPr id="64" name="Straight Connector 63"/>
              <p:cNvCxnSpPr/>
              <p:nvPr/>
            </p:nvCxnSpPr>
            <p:spPr>
              <a:xfrm flipH="1">
                <a:off x="5915342" y="2872892"/>
                <a:ext cx="3533458" cy="0"/>
              </a:xfrm>
              <a:prstGeom prst="line">
                <a:avLst/>
              </a:prstGeom>
              <a:ln w="38100" cap="flat" cmpd="sng" algn="ctr">
                <a:solidFill>
                  <a:schemeClr val="accent4">
                    <a:lumMod val="60000"/>
                    <a:lumOff val="40000"/>
                  </a:scheme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5916355" y="4292320"/>
                <a:ext cx="3533458" cy="0"/>
              </a:xfrm>
              <a:prstGeom prst="line">
                <a:avLst/>
              </a:prstGeom>
              <a:ln w="38100" cap="flat" cmpd="sng" algn="ctr">
                <a:solidFill>
                  <a:schemeClr val="accent4">
                    <a:lumMod val="60000"/>
                    <a:lumOff val="40000"/>
                  </a:scheme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8231835" y="4133188"/>
                <a:ext cx="1000012" cy="102573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9144908" y="3774865"/>
                <a:ext cx="736600" cy="393560"/>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€1</a:t>
                </a:r>
                <a:endParaRPr lang="en-US" sz="1400" baseline="-25000" dirty="0">
                  <a:solidFill>
                    <a:srgbClr val="000000"/>
                  </a:solidFill>
                </a:endParaRPr>
              </a:p>
            </p:txBody>
          </p:sp>
          <p:cxnSp>
            <p:nvCxnSpPr>
              <p:cNvPr id="68" name="Straight Connector 67"/>
              <p:cNvCxnSpPr/>
              <p:nvPr/>
            </p:nvCxnSpPr>
            <p:spPr>
              <a:xfrm>
                <a:off x="8191358" y="2083005"/>
                <a:ext cx="1243774" cy="1114904"/>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9362802" y="3034462"/>
                <a:ext cx="736600" cy="393560"/>
              </a:xfrm>
              <a:prstGeom prst="rect">
                <a:avLst/>
              </a:prstGeom>
              <a:noFill/>
            </p:spPr>
            <p:txBody>
              <a:bodyPr vert="horz" rtlCol="0">
                <a:spAutoFit/>
              </a:bodyPr>
              <a:lstStyle/>
              <a:p>
                <a:r>
                  <a:rPr lang="en-US" sz="1400" dirty="0" smtClean="0">
                    <a:solidFill>
                      <a:srgbClr val="000000"/>
                    </a:solidFill>
                  </a:rPr>
                  <a:t>D</a:t>
                </a:r>
                <a:r>
                  <a:rPr lang="en-US" sz="1400" baseline="-25000" dirty="0" smtClean="0">
                    <a:solidFill>
                      <a:srgbClr val="000000"/>
                    </a:solidFill>
                  </a:rPr>
                  <a:t>€1</a:t>
                </a:r>
                <a:endParaRPr lang="en-US" sz="1400" baseline="-25000" dirty="0">
                  <a:solidFill>
                    <a:srgbClr val="000000"/>
                  </a:solidFill>
                </a:endParaRPr>
              </a:p>
            </p:txBody>
          </p:sp>
        </p:grpSp>
        <p:cxnSp>
          <p:nvCxnSpPr>
            <p:cNvPr id="10" name="Straight Arrow Connector 9"/>
            <p:cNvCxnSpPr/>
            <p:nvPr/>
          </p:nvCxnSpPr>
          <p:spPr>
            <a:xfrm>
              <a:off x="6477000" y="4381500"/>
              <a:ext cx="1447800"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70" name="Straight Arrow Connector 69"/>
            <p:cNvCxnSpPr/>
            <p:nvPr/>
          </p:nvCxnSpPr>
          <p:spPr>
            <a:xfrm>
              <a:off x="6356670" y="2878753"/>
              <a:ext cx="1447800"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71" name="TextBox 70"/>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Managed Exchange Rates</a:t>
            </a:r>
            <a:endParaRPr lang="en-US" sz="1400" i="1" dirty="0">
              <a:latin typeface="Lucida Sans - 18"/>
            </a:endParaRPr>
          </a:p>
        </p:txBody>
      </p:sp>
    </p:spTree>
    <p:extLst>
      <p:ext uri="{BB962C8B-B14F-4D97-AF65-F5344CB8AC3E}">
        <p14:creationId xmlns:p14="http://schemas.microsoft.com/office/powerpoint/2010/main" val="133601368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290948" y="5101039"/>
            <a:ext cx="4572000" cy="584775"/>
          </a:xfrm>
          <a:prstGeom prst="rect">
            <a:avLst/>
          </a:prstGeom>
        </p:spPr>
        <p:txBody>
          <a:bodyPr>
            <a:spAutoFit/>
          </a:bodyPr>
          <a:lstStyle/>
          <a:p>
            <a:pPr algn="ctr" fontAlgn="base"/>
            <a:r>
              <a:rPr lang="en-US" sz="1600" b="1" u="sng" cap="all" dirty="0">
                <a:hlinkClick r:id="rId3" tooltip="The Determinants of Exchange Rates and Managed Exchange Rate Systems"/>
              </a:rPr>
              <a:t>THE DETERMINANTS OF EXCHANGE RATES AND MANAGED EXCHANGE RATE SYSTEMS</a:t>
            </a:r>
            <a:endParaRPr lang="en-US" sz="1600" b="1" cap="all" dirty="0"/>
          </a:p>
        </p:txBody>
      </p:sp>
      <p:pic>
        <p:nvPicPr>
          <p:cNvPr id="4" name="ci0LTZt7Fjs?version=3&amp;hl=en_US&amp;rel=0"/>
          <p:cNvPicPr>
            <a:picLocks noRot="1" noChangeAspect="1"/>
          </p:cNvPicPr>
          <p:nvPr>
            <a:quickTimeFile r:link="rId1"/>
          </p:nvPr>
        </p:nvPicPr>
        <p:blipFill>
          <a:blip r:embed="rId4"/>
          <a:stretch>
            <a:fillRect/>
          </a:stretch>
        </p:blipFill>
        <p:spPr>
          <a:xfrm>
            <a:off x="0" y="723900"/>
            <a:ext cx="9144000" cy="4343400"/>
          </a:xfrm>
          <a:prstGeom prst="rect">
            <a:avLst/>
          </a:prstGeom>
        </p:spPr>
      </p:pic>
      <p:sp>
        <p:nvSpPr>
          <p:cNvPr id="32" name="TextBox 31"/>
          <p:cNvSpPr txBox="1"/>
          <p:nvPr/>
        </p:nvSpPr>
        <p:spPr>
          <a:xfrm>
            <a:off x="4267200" y="200630"/>
            <a:ext cx="3470910" cy="292606"/>
          </a:xfrm>
          <a:prstGeom prst="rect">
            <a:avLst/>
          </a:prstGeom>
          <a:noFill/>
        </p:spPr>
        <p:txBody>
          <a:bodyPr vert="horz" wrap="square" lIns="76416" tIns="38208" rIns="76416" bIns="38208" rtlCol="0">
            <a:spAutoFit/>
          </a:bodyPr>
          <a:lstStyle/>
          <a:p>
            <a:pPr algn="ctr"/>
            <a:r>
              <a:rPr lang="en-US" sz="1400" i="1" dirty="0" smtClean="0">
                <a:latin typeface="Lucida Sans - 24"/>
              </a:rPr>
              <a:t>Managed Exchange Rates Video Lesson</a:t>
            </a:r>
            <a:endParaRPr lang="en-US" sz="1400" i="1" dirty="0">
              <a:latin typeface="Lucida Sans - 18"/>
            </a:endParaRPr>
          </a:p>
        </p:txBody>
      </p:sp>
    </p:spTree>
    <p:extLst>
      <p:ext uri="{BB962C8B-B14F-4D97-AF65-F5344CB8AC3E}">
        <p14:creationId xmlns:p14="http://schemas.microsoft.com/office/powerpoint/2010/main" val="28000871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4431983"/>
          </a:xfrm>
          <a:prstGeom prst="rect">
            <a:avLst/>
          </a:prstGeom>
          <a:noFill/>
        </p:spPr>
        <p:txBody>
          <a:bodyPr wrap="square" rtlCol="0">
            <a:spAutoFit/>
          </a:bodyPr>
          <a:lstStyle/>
          <a:p>
            <a:r>
              <a:rPr lang="en-US" sz="2400" dirty="0" smtClean="0">
                <a:solidFill>
                  <a:srgbClr val="FF0000"/>
                </a:solidFill>
              </a:rPr>
              <a:t>Evaluating Floating versus Fixed/Managed Exchange Rates</a:t>
            </a:r>
          </a:p>
          <a:p>
            <a:r>
              <a:rPr lang="en-US" sz="1800" dirty="0" smtClean="0"/>
              <a:t>Why might a country’s government or central bank choose to intervene in its foreign exchange market? There are several arguments for and against a floating exchange rate system (and therefore against and for managed or fixed exchange rates).</a:t>
            </a:r>
          </a:p>
          <a:p>
            <a:endParaRPr lang="en-US" sz="1000" dirty="0"/>
          </a:p>
          <a:p>
            <a:r>
              <a:rPr lang="en-US" sz="1800" b="1" dirty="0" smtClean="0">
                <a:solidFill>
                  <a:srgbClr val="0000CC"/>
                </a:solidFill>
              </a:rPr>
              <a:t>Pros of a floating exchange rate  (cons of managed exchange rates):</a:t>
            </a:r>
          </a:p>
          <a:p>
            <a:pPr marL="285750" indent="-285750">
              <a:buFont typeface="Arial" pitchFamily="34" charset="0"/>
              <a:buChar char="•"/>
            </a:pPr>
            <a:r>
              <a:rPr lang="en-US" sz="1600" b="1" dirty="0" smtClean="0">
                <a:solidFill>
                  <a:srgbClr val="FF0000"/>
                </a:solidFill>
              </a:rPr>
              <a:t>Monetary policy freedom: </a:t>
            </a:r>
            <a:r>
              <a:rPr lang="en-US" sz="1600" dirty="0" smtClean="0"/>
              <a:t>With a floating ER, a central bank may focus its monetary policies on domestic macroeconomic goals. Interest rates may be altered to stimulate and contract AD, rather than to manipulate demand for the currency. </a:t>
            </a:r>
          </a:p>
          <a:p>
            <a:pPr marL="285750" indent="-285750">
              <a:buFont typeface="Arial" pitchFamily="34" charset="0"/>
              <a:buChar char="•"/>
            </a:pPr>
            <a:r>
              <a:rPr lang="en-US" sz="1600" b="1" dirty="0" smtClean="0">
                <a:solidFill>
                  <a:srgbClr val="FF0000"/>
                </a:solidFill>
              </a:rPr>
              <a:t>Automatic adjustment: </a:t>
            </a:r>
            <a:r>
              <a:rPr lang="en-US" sz="1600" dirty="0" smtClean="0"/>
              <a:t>A floating exchange rate should be the </a:t>
            </a:r>
            <a:r>
              <a:rPr lang="en-US" sz="1600" i="1" dirty="0" smtClean="0"/>
              <a:t>right</a:t>
            </a:r>
            <a:r>
              <a:rPr lang="en-US" sz="1600" dirty="0" smtClean="0"/>
              <a:t> exchange rate, meaning that it reflects the true demand for the nation’s currency abroad. Through management, a government may </a:t>
            </a:r>
            <a:r>
              <a:rPr lang="en-US" sz="1600" i="1" dirty="0" smtClean="0"/>
              <a:t>over-value </a:t>
            </a:r>
            <a:r>
              <a:rPr lang="en-US" sz="1600" dirty="0" smtClean="0"/>
              <a:t>or </a:t>
            </a:r>
            <a:r>
              <a:rPr lang="en-US" sz="1600" i="1" dirty="0" smtClean="0"/>
              <a:t>under-value</a:t>
            </a:r>
            <a:r>
              <a:rPr lang="en-US" sz="1600" dirty="0" smtClean="0"/>
              <a:t> its currency on forex markets, which can lead to </a:t>
            </a:r>
            <a:r>
              <a:rPr lang="en-US" sz="1600" i="1" dirty="0" smtClean="0"/>
              <a:t>persistent deficits or surpluses in the current and financial accounts of the balance of payments.</a:t>
            </a:r>
          </a:p>
          <a:p>
            <a:pPr marL="285750" indent="-285750">
              <a:buFont typeface="Arial" pitchFamily="34" charset="0"/>
              <a:buChar char="•"/>
            </a:pPr>
            <a:r>
              <a:rPr lang="en-US" sz="1600" b="1" dirty="0" smtClean="0">
                <a:solidFill>
                  <a:srgbClr val="FF0000"/>
                </a:solidFill>
              </a:rPr>
              <a:t>Foreign reserves: </a:t>
            </a:r>
            <a:r>
              <a:rPr lang="en-US" sz="1600" dirty="0" smtClean="0"/>
              <a:t>A central bank committed to managing its currency’s exchange rate must keep large reserves of foreign currencies on hand to intervene in forex markets to manage its exchange rates. This is money earned from export sales that is </a:t>
            </a:r>
            <a:r>
              <a:rPr lang="en-US" sz="1600" i="1" dirty="0" smtClean="0"/>
              <a:t>not being spent</a:t>
            </a:r>
            <a:r>
              <a:rPr lang="en-US" sz="1600" dirty="0" smtClean="0"/>
              <a:t> </a:t>
            </a:r>
            <a:r>
              <a:rPr lang="en-US" sz="1600" i="1" dirty="0" smtClean="0"/>
              <a:t>on imports</a:t>
            </a:r>
            <a:r>
              <a:rPr lang="en-US" sz="1600" dirty="0" smtClean="0"/>
              <a:t>, and therefore represents a type of </a:t>
            </a:r>
            <a:r>
              <a:rPr lang="en-US" sz="1600" i="1" dirty="0" smtClean="0"/>
              <a:t>forced savings</a:t>
            </a:r>
            <a:r>
              <a:rPr lang="en-US" sz="1600" dirty="0" smtClean="0"/>
              <a:t> upon the nation’s households.</a:t>
            </a:r>
            <a:endParaRPr lang="en-US" sz="1600" b="1" dirty="0" smtClean="0"/>
          </a:p>
        </p:txBody>
      </p:sp>
      <p:sp>
        <p:nvSpPr>
          <p:cNvPr id="32" name="TextBox 31"/>
          <p:cNvSpPr txBox="1"/>
          <p:nvPr/>
        </p:nvSpPr>
        <p:spPr>
          <a:xfrm>
            <a:off x="4419600" y="200630"/>
            <a:ext cx="3318510" cy="292606"/>
          </a:xfrm>
          <a:prstGeom prst="rect">
            <a:avLst/>
          </a:prstGeom>
          <a:noFill/>
        </p:spPr>
        <p:txBody>
          <a:bodyPr vert="horz" wrap="square" lIns="76416" tIns="38208" rIns="76416" bIns="38208" rtlCol="0">
            <a:spAutoFit/>
          </a:bodyPr>
          <a:lstStyle/>
          <a:p>
            <a:pPr algn="ctr"/>
            <a:r>
              <a:rPr lang="en-US" sz="1400" i="1" dirty="0" smtClean="0">
                <a:latin typeface="Lucida Sans - 24"/>
              </a:rPr>
              <a:t>Evaluation of Exchange Rate Systems</a:t>
            </a:r>
            <a:endParaRPr lang="en-US" sz="1400" i="1" dirty="0">
              <a:latin typeface="Lucida Sans - 18"/>
            </a:endParaRPr>
          </a:p>
        </p:txBody>
      </p:sp>
    </p:spTree>
    <p:extLst>
      <p:ext uri="{BB962C8B-B14F-4D97-AF65-F5344CB8AC3E}">
        <p14:creationId xmlns:p14="http://schemas.microsoft.com/office/powerpoint/2010/main" val="17714258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4862870"/>
          </a:xfrm>
          <a:prstGeom prst="rect">
            <a:avLst/>
          </a:prstGeom>
          <a:noFill/>
        </p:spPr>
        <p:txBody>
          <a:bodyPr wrap="square" rtlCol="0">
            <a:spAutoFit/>
          </a:bodyPr>
          <a:lstStyle/>
          <a:p>
            <a:r>
              <a:rPr lang="en-US" sz="2400" dirty="0" smtClean="0">
                <a:solidFill>
                  <a:srgbClr val="FF0000"/>
                </a:solidFill>
              </a:rPr>
              <a:t>Evaluating Floating versus Fixed/Managed Exchange Rates</a:t>
            </a:r>
          </a:p>
          <a:p>
            <a:r>
              <a:rPr lang="en-US" sz="1800" dirty="0" smtClean="0"/>
              <a:t>There are also arguments against a floating exchange rate, and for managed or fixed rates.</a:t>
            </a:r>
          </a:p>
          <a:p>
            <a:endParaRPr lang="en-US" sz="1000" dirty="0"/>
          </a:p>
          <a:p>
            <a:r>
              <a:rPr lang="en-US" sz="1800" b="1" dirty="0" smtClean="0">
                <a:solidFill>
                  <a:srgbClr val="FF0000"/>
                </a:solidFill>
              </a:rPr>
              <a:t>Cons of a floating exchange rate  (pros of managed exchange rates):</a:t>
            </a:r>
          </a:p>
          <a:p>
            <a:pPr marL="285750" indent="-285750">
              <a:buFont typeface="Arial" pitchFamily="34" charset="0"/>
              <a:buChar char="•"/>
            </a:pPr>
            <a:r>
              <a:rPr lang="en-US" sz="1600" b="1" dirty="0" smtClean="0">
                <a:solidFill>
                  <a:srgbClr val="0000CC"/>
                </a:solidFill>
              </a:rPr>
              <a:t>Reduced risk of speculation: </a:t>
            </a:r>
            <a:r>
              <a:rPr lang="en-US" sz="1600" dirty="0" smtClean="0"/>
              <a:t>A country with a floating exchange rate is vulnerable to speculation by international investors. If investors speculate the country’s currency will appreciate, it will likely do so and harm the nation’s producers and reduce growth rate. Management prevents such speculative shocks to the exchange rate.</a:t>
            </a:r>
          </a:p>
          <a:p>
            <a:pPr marL="285750" indent="-285750">
              <a:buFont typeface="Arial" pitchFamily="34" charset="0"/>
              <a:buChar char="•"/>
            </a:pPr>
            <a:r>
              <a:rPr lang="en-US" sz="1600" b="1" dirty="0" smtClean="0">
                <a:solidFill>
                  <a:srgbClr val="0000CC"/>
                </a:solidFill>
              </a:rPr>
              <a:t>Inflation control: </a:t>
            </a:r>
            <a:r>
              <a:rPr lang="en-US" sz="1600" dirty="0" smtClean="0"/>
              <a:t>If a low-income, developing nation has few exports the world demands, it may have a very weak currency, making it expensive to import much needed capital. A government policy that brings up the value of the currency may help make capital goods cheaper and give the country an advantage in its path towards growth and development</a:t>
            </a:r>
          </a:p>
          <a:p>
            <a:pPr marL="285750" indent="-285750">
              <a:buFont typeface="Arial" pitchFamily="34" charset="0"/>
              <a:buChar char="•"/>
            </a:pPr>
            <a:r>
              <a:rPr lang="en-US" sz="1600" b="1" dirty="0" smtClean="0">
                <a:solidFill>
                  <a:srgbClr val="0000CC"/>
                </a:solidFill>
              </a:rPr>
              <a:t>Competitive trade advantage: </a:t>
            </a:r>
            <a:r>
              <a:rPr lang="en-US" sz="1600" dirty="0" smtClean="0"/>
              <a:t>A country that keeps its currency </a:t>
            </a:r>
            <a:r>
              <a:rPr lang="en-US" sz="1600" i="1" dirty="0" smtClean="0"/>
              <a:t>artificially weak</a:t>
            </a:r>
            <a:r>
              <a:rPr lang="en-US" sz="1600" dirty="0" smtClean="0"/>
              <a:t>, or </a:t>
            </a:r>
            <a:r>
              <a:rPr lang="en-US" sz="1600" i="1" dirty="0" smtClean="0"/>
              <a:t>under-valued</a:t>
            </a:r>
            <a:r>
              <a:rPr lang="en-US" sz="1600" dirty="0" smtClean="0"/>
              <a:t> against other currencies, is likely doing so in order to give its exporters a competitive advantage in international trade. A weak currency contributes to persistent current account surpluses, and keeps employment and economic growth rates high. </a:t>
            </a:r>
          </a:p>
          <a:p>
            <a:pPr marL="285750" indent="-285750">
              <a:buFont typeface="Arial" pitchFamily="34" charset="0"/>
              <a:buChar char="•"/>
            </a:pPr>
            <a:r>
              <a:rPr lang="en-US" sz="1600" b="1" dirty="0" smtClean="0">
                <a:solidFill>
                  <a:srgbClr val="0000CC"/>
                </a:solidFill>
              </a:rPr>
              <a:t>Investor confidence: </a:t>
            </a:r>
            <a:r>
              <a:rPr lang="en-US" sz="1600" dirty="0" smtClean="0"/>
              <a:t>When less developed countries are seeking foreign investors, a volatile, floating exchange rate may deter potential investment, reducing the country’s growth potential. Managed, stable exchange rates may encourage foreign investors to put their money into the economy.</a:t>
            </a:r>
            <a:endParaRPr lang="en-US" sz="1600" b="1" dirty="0" smtClean="0"/>
          </a:p>
        </p:txBody>
      </p:sp>
      <p:sp>
        <p:nvSpPr>
          <p:cNvPr id="4" name="TextBox 3"/>
          <p:cNvSpPr txBox="1"/>
          <p:nvPr/>
        </p:nvSpPr>
        <p:spPr>
          <a:xfrm>
            <a:off x="4419600" y="200630"/>
            <a:ext cx="3318510" cy="292606"/>
          </a:xfrm>
          <a:prstGeom prst="rect">
            <a:avLst/>
          </a:prstGeom>
          <a:noFill/>
        </p:spPr>
        <p:txBody>
          <a:bodyPr vert="horz" wrap="square" lIns="76416" tIns="38208" rIns="76416" bIns="38208" rtlCol="0">
            <a:spAutoFit/>
          </a:bodyPr>
          <a:lstStyle/>
          <a:p>
            <a:pPr algn="ctr"/>
            <a:r>
              <a:rPr lang="en-US" sz="1400" i="1" dirty="0" smtClean="0">
                <a:latin typeface="Lucida Sans - 24"/>
              </a:rPr>
              <a:t>Evaluation of Exchange Rate Systems</a:t>
            </a:r>
            <a:endParaRPr lang="en-US" sz="1400" i="1" dirty="0">
              <a:latin typeface="Lucida Sans - 18"/>
            </a:endParaRPr>
          </a:p>
        </p:txBody>
      </p:sp>
    </p:spTree>
    <p:extLst>
      <p:ext uri="{BB962C8B-B14F-4D97-AF65-F5344CB8AC3E}">
        <p14:creationId xmlns:p14="http://schemas.microsoft.com/office/powerpoint/2010/main" val="398654399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0" y="723900"/>
            <a:ext cx="9144000" cy="5170646"/>
          </a:xfrm>
          <a:prstGeom prst="rect">
            <a:avLst/>
          </a:prstGeom>
          <a:noFill/>
        </p:spPr>
        <p:txBody>
          <a:bodyPr wrap="square" rtlCol="0">
            <a:spAutoFit/>
          </a:bodyPr>
          <a:lstStyle/>
          <a:p>
            <a:r>
              <a:rPr lang="en-US" sz="2400" dirty="0" smtClean="0">
                <a:solidFill>
                  <a:srgbClr val="FF0000"/>
                </a:solidFill>
              </a:rPr>
              <a:t>Exchange Rate Practice Questions</a:t>
            </a:r>
          </a:p>
          <a:p>
            <a:endParaRPr lang="en-US" sz="1400" dirty="0" smtClean="0">
              <a:solidFill>
                <a:srgbClr val="FF0000"/>
              </a:solidFill>
            </a:endParaRPr>
          </a:p>
          <a:p>
            <a:pPr marL="342900" indent="-342900">
              <a:buFont typeface="+mj-lt"/>
              <a:buAutoNum type="arabicPeriod"/>
            </a:pPr>
            <a:r>
              <a:rPr lang="en-US" sz="1600" dirty="0" smtClean="0"/>
              <a:t>Explain </a:t>
            </a:r>
            <a:r>
              <a:rPr lang="en-US" sz="1600" dirty="0"/>
              <a:t>why the U.S. demand for Mexican pesos is </a:t>
            </a:r>
            <a:r>
              <a:rPr lang="en-US" sz="1600" dirty="0" smtClean="0"/>
              <a:t>downward sloping </a:t>
            </a:r>
            <a:r>
              <a:rPr lang="en-US" sz="1600" dirty="0"/>
              <a:t>and the </a:t>
            </a:r>
            <a:r>
              <a:rPr lang="en-US" sz="1600" b="1" dirty="0"/>
              <a:t>supply of pesos</a:t>
            </a:r>
            <a:r>
              <a:rPr lang="en-US" sz="1600" dirty="0"/>
              <a:t> to Americans is </a:t>
            </a:r>
            <a:r>
              <a:rPr lang="en-US" sz="1600" dirty="0" smtClean="0"/>
              <a:t>upward sloping</a:t>
            </a:r>
            <a:r>
              <a:rPr lang="en-US" sz="1600" dirty="0"/>
              <a:t>. </a:t>
            </a:r>
            <a:endParaRPr lang="en-US" sz="1600" dirty="0" smtClean="0"/>
          </a:p>
          <a:p>
            <a:pPr marL="342900" indent="-342900">
              <a:buFont typeface="+mj-lt"/>
              <a:buAutoNum type="arabicPeriod"/>
            </a:pPr>
            <a:r>
              <a:rPr lang="en-US" sz="1600" dirty="0" smtClean="0"/>
              <a:t>Assuming </a:t>
            </a:r>
            <a:r>
              <a:rPr lang="en-US" sz="1600" dirty="0"/>
              <a:t>a system of floating exchange rates between Mexico and the United States, indicate whether each of the following would cause the Mexican peso to appreciate or </a:t>
            </a:r>
            <a:r>
              <a:rPr lang="en-US" sz="1600" dirty="0" smtClean="0"/>
              <a:t>depreciate:</a:t>
            </a:r>
          </a:p>
          <a:p>
            <a:pPr marL="724982" lvl="1" indent="-342900">
              <a:buFont typeface="+mj-lt"/>
              <a:buAutoNum type="alphaLcPeriod"/>
            </a:pPr>
            <a:r>
              <a:rPr lang="en-US" sz="1600" dirty="0" smtClean="0">
                <a:cs typeface="Arial" pitchFamily="34" charset="0"/>
              </a:rPr>
              <a:t>The </a:t>
            </a:r>
            <a:r>
              <a:rPr lang="en-US" sz="1600" dirty="0">
                <a:cs typeface="Arial" pitchFamily="34" charset="0"/>
              </a:rPr>
              <a:t>United States unilaterally reduces tariffs on Mexican </a:t>
            </a:r>
            <a:r>
              <a:rPr lang="en-US" sz="1600" dirty="0" smtClean="0">
                <a:cs typeface="Arial" pitchFamily="34" charset="0"/>
              </a:rPr>
              <a:t>products.</a:t>
            </a:r>
          </a:p>
          <a:p>
            <a:pPr marL="724982" lvl="1" indent="-342900">
              <a:buFont typeface="+mj-lt"/>
              <a:buAutoNum type="alphaLcPeriod"/>
            </a:pPr>
            <a:r>
              <a:rPr lang="en-US" sz="1600" dirty="0" smtClean="0">
                <a:cs typeface="Arial" pitchFamily="34" charset="0"/>
              </a:rPr>
              <a:t>Mexico </a:t>
            </a:r>
            <a:r>
              <a:rPr lang="en-US" sz="1600" dirty="0">
                <a:cs typeface="Arial" pitchFamily="34" charset="0"/>
              </a:rPr>
              <a:t>encounters severe </a:t>
            </a:r>
            <a:r>
              <a:rPr lang="en-US" sz="1600" dirty="0" smtClean="0">
                <a:cs typeface="Arial" pitchFamily="34" charset="0"/>
              </a:rPr>
              <a:t>inflation.</a:t>
            </a:r>
          </a:p>
          <a:p>
            <a:pPr marL="724982" lvl="1" indent="-342900">
              <a:buFont typeface="+mj-lt"/>
              <a:buAutoNum type="alphaLcPeriod"/>
            </a:pPr>
            <a:r>
              <a:rPr lang="en-US" sz="1600" dirty="0" smtClean="0">
                <a:cs typeface="Arial" pitchFamily="34" charset="0"/>
              </a:rPr>
              <a:t>Deteriorating </a:t>
            </a:r>
            <a:r>
              <a:rPr lang="en-US" sz="1600" dirty="0">
                <a:cs typeface="Arial" pitchFamily="34" charset="0"/>
              </a:rPr>
              <a:t>political relations reduce American tourism in </a:t>
            </a:r>
            <a:r>
              <a:rPr lang="en-US" sz="1600" dirty="0" smtClean="0">
                <a:cs typeface="Arial" pitchFamily="34" charset="0"/>
              </a:rPr>
              <a:t>Mexico.</a:t>
            </a:r>
          </a:p>
          <a:p>
            <a:pPr marL="724982" lvl="1" indent="-342900">
              <a:buFont typeface="+mj-lt"/>
              <a:buAutoNum type="alphaLcPeriod"/>
            </a:pPr>
            <a:r>
              <a:rPr lang="en-US" sz="1600" dirty="0" smtClean="0">
                <a:cs typeface="Arial" pitchFamily="34" charset="0"/>
              </a:rPr>
              <a:t>The </a:t>
            </a:r>
            <a:r>
              <a:rPr lang="en-US" sz="1600" dirty="0">
                <a:cs typeface="Arial" pitchFamily="34" charset="0"/>
              </a:rPr>
              <a:t>United States’ economy moves into a severe </a:t>
            </a:r>
            <a:r>
              <a:rPr lang="en-US" sz="1600" dirty="0" smtClean="0">
                <a:cs typeface="Arial" pitchFamily="34" charset="0"/>
              </a:rPr>
              <a:t>recession.</a:t>
            </a:r>
          </a:p>
          <a:p>
            <a:pPr marL="724982" lvl="1" indent="-342900">
              <a:buFont typeface="+mj-lt"/>
              <a:buAutoNum type="alphaLcPeriod"/>
            </a:pPr>
            <a:r>
              <a:rPr lang="en-US" sz="1600" dirty="0" smtClean="0">
                <a:cs typeface="Arial" pitchFamily="34" charset="0"/>
              </a:rPr>
              <a:t>The </a:t>
            </a:r>
            <a:r>
              <a:rPr lang="en-US" sz="1600" dirty="0">
                <a:cs typeface="Arial" pitchFamily="34" charset="0"/>
              </a:rPr>
              <a:t>U.S. engages in a high interest rate monetary </a:t>
            </a:r>
            <a:r>
              <a:rPr lang="en-US" sz="1600" dirty="0" smtClean="0">
                <a:cs typeface="Arial" pitchFamily="34" charset="0"/>
              </a:rPr>
              <a:t>policy.</a:t>
            </a:r>
          </a:p>
          <a:p>
            <a:pPr marL="724982" lvl="1" indent="-342900">
              <a:buFont typeface="+mj-lt"/>
              <a:buAutoNum type="alphaLcPeriod"/>
            </a:pPr>
            <a:r>
              <a:rPr lang="en-US" sz="1600" dirty="0" smtClean="0">
                <a:cs typeface="Arial" pitchFamily="34" charset="0"/>
              </a:rPr>
              <a:t>Mexican </a:t>
            </a:r>
            <a:r>
              <a:rPr lang="en-US" sz="1600" dirty="0">
                <a:cs typeface="Arial" pitchFamily="34" charset="0"/>
              </a:rPr>
              <a:t>products become more fashionable to U.S. </a:t>
            </a:r>
            <a:r>
              <a:rPr lang="en-US" sz="1600" dirty="0" smtClean="0">
                <a:cs typeface="Arial" pitchFamily="34" charset="0"/>
              </a:rPr>
              <a:t>consumers.</a:t>
            </a:r>
          </a:p>
          <a:p>
            <a:pPr marL="724982" lvl="1" indent="-342900">
              <a:buFont typeface="+mj-lt"/>
              <a:buAutoNum type="alphaLcPeriod"/>
            </a:pPr>
            <a:r>
              <a:rPr lang="en-US" sz="1600" dirty="0" smtClean="0">
                <a:cs typeface="Arial" pitchFamily="34" charset="0"/>
              </a:rPr>
              <a:t>The </a:t>
            </a:r>
            <a:r>
              <a:rPr lang="en-US" sz="1600" dirty="0">
                <a:cs typeface="Arial" pitchFamily="34" charset="0"/>
              </a:rPr>
              <a:t>Mexican government encourages U.S. firms to invest in Mexican oil </a:t>
            </a:r>
            <a:r>
              <a:rPr lang="en-US" sz="1600" dirty="0" smtClean="0">
                <a:cs typeface="Arial" pitchFamily="34" charset="0"/>
              </a:rPr>
              <a:t>fields.</a:t>
            </a:r>
          </a:p>
          <a:p>
            <a:pPr marL="724982" lvl="1" indent="-342900">
              <a:buFont typeface="+mj-lt"/>
              <a:buAutoNum type="alphaLcPeriod"/>
            </a:pPr>
            <a:r>
              <a:rPr lang="en-US" sz="1600" dirty="0" smtClean="0">
                <a:cs typeface="Arial" pitchFamily="34" charset="0"/>
              </a:rPr>
              <a:t>The </a:t>
            </a:r>
            <a:r>
              <a:rPr lang="en-US" sz="1600" dirty="0">
                <a:cs typeface="Arial" pitchFamily="34" charset="0"/>
              </a:rPr>
              <a:t>rate of productivity growth in the United States diminishes sharply.</a:t>
            </a:r>
          </a:p>
          <a:p>
            <a:r>
              <a:rPr lang="en-US" sz="1600" b="1" dirty="0" smtClean="0">
                <a:solidFill>
                  <a:srgbClr val="0000CC"/>
                </a:solidFill>
              </a:rPr>
              <a:t>Answers:</a:t>
            </a:r>
          </a:p>
          <a:p>
            <a:r>
              <a:rPr lang="en-US" sz="1200" dirty="0">
                <a:solidFill>
                  <a:srgbClr val="000000"/>
                </a:solidFill>
                <a:cs typeface="Arial" pitchFamily="34" charset="0"/>
              </a:rPr>
              <a:t>The U.S. demand for pesos is </a:t>
            </a:r>
            <a:r>
              <a:rPr lang="en-US" sz="1200" dirty="0" err="1">
                <a:solidFill>
                  <a:srgbClr val="000000"/>
                </a:solidFill>
                <a:cs typeface="Arial" pitchFamily="34" charset="0"/>
              </a:rPr>
              <a:t>downsloping</a:t>
            </a:r>
            <a:r>
              <a:rPr lang="en-US" sz="1200" dirty="0">
                <a:solidFill>
                  <a:srgbClr val="000000"/>
                </a:solidFill>
                <a:cs typeface="Arial" pitchFamily="34" charset="0"/>
              </a:rPr>
              <a:t>: When the peso depreciates in value (relative to the dollar) the United States finds that Mexican goods and services are less expensive in dollar terms and purchases more of them, demanding a greater quantity of pesos in the process. The supply of pesos to the United States is </a:t>
            </a:r>
            <a:r>
              <a:rPr lang="en-US" sz="1200" dirty="0" err="1">
                <a:solidFill>
                  <a:srgbClr val="000000"/>
                </a:solidFill>
                <a:cs typeface="Arial" pitchFamily="34" charset="0"/>
              </a:rPr>
              <a:t>upsloping</a:t>
            </a:r>
            <a:r>
              <a:rPr lang="en-US" sz="1200" dirty="0">
                <a:solidFill>
                  <a:srgbClr val="000000"/>
                </a:solidFill>
                <a:cs typeface="Arial" pitchFamily="34" charset="0"/>
              </a:rPr>
              <a:t>: As the peso appreciates in value (relative to the dollar), U.S. goods and services become cheaper to Mexicans in peso terms. Mexicans buy more dollars to obtain more U.S. goods, supplying a larger quantity of pesos.</a:t>
            </a:r>
          </a:p>
          <a:p>
            <a:endParaRPr lang="en-US" sz="1200" dirty="0">
              <a:solidFill>
                <a:srgbClr val="000000"/>
              </a:solidFill>
              <a:cs typeface="Arial" pitchFamily="34" charset="0"/>
            </a:endParaRPr>
          </a:p>
          <a:p>
            <a:r>
              <a:rPr lang="en-US" sz="1200" dirty="0">
                <a:solidFill>
                  <a:srgbClr val="000000"/>
                </a:solidFill>
                <a:cs typeface="Arial" pitchFamily="34" charset="0"/>
              </a:rPr>
              <a:t>·The peso </a:t>
            </a:r>
            <a:r>
              <a:rPr lang="en-US" sz="1200" b="1" dirty="0">
                <a:solidFill>
                  <a:srgbClr val="FF0000"/>
                </a:solidFill>
                <a:cs typeface="Arial" pitchFamily="34" charset="0"/>
              </a:rPr>
              <a:t>appreciates in (a), (f), (g), and (h)</a:t>
            </a:r>
            <a:r>
              <a:rPr lang="en-US" sz="1200" dirty="0">
                <a:solidFill>
                  <a:srgbClr val="000000"/>
                </a:solidFill>
                <a:cs typeface="Arial" pitchFamily="34" charset="0"/>
              </a:rPr>
              <a:t> and </a:t>
            </a:r>
            <a:r>
              <a:rPr lang="en-US" sz="1200" b="1" dirty="0">
                <a:solidFill>
                  <a:srgbClr val="0000CC"/>
                </a:solidFill>
                <a:cs typeface="Arial" pitchFamily="34" charset="0"/>
              </a:rPr>
              <a:t>depreciates in (b), (c), (d), and (e</a:t>
            </a:r>
            <a:r>
              <a:rPr lang="en-US" sz="1200" b="1" dirty="0" smtClean="0">
                <a:solidFill>
                  <a:srgbClr val="0000CC"/>
                </a:solidFill>
                <a:cs typeface="Arial" pitchFamily="34" charset="0"/>
              </a:rPr>
              <a:t>).</a:t>
            </a:r>
            <a:endParaRPr lang="en-US" sz="1200" b="1" dirty="0">
              <a:solidFill>
                <a:srgbClr val="0000CC"/>
              </a:solidFill>
              <a:cs typeface="Arial" pitchFamily="34" charset="0"/>
            </a:endParaRPr>
          </a:p>
        </p:txBody>
      </p:sp>
      <p:sp>
        <p:nvSpPr>
          <p:cNvPr id="7" name="TextBox 6"/>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Exchange Rate Practice</a:t>
            </a:r>
            <a:endParaRPr lang="en-US" sz="1400" i="1" dirty="0">
              <a:latin typeface="Lucida Sans - 18"/>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a:xfrm>
            <a:off x="0" y="723900"/>
            <a:ext cx="9144000" cy="5386090"/>
          </a:xfrm>
          <a:prstGeom prst="rect">
            <a:avLst/>
          </a:prstGeom>
          <a:noFill/>
        </p:spPr>
        <p:txBody>
          <a:bodyPr wrap="square" rtlCol="0">
            <a:spAutoFit/>
          </a:bodyPr>
          <a:lstStyle/>
          <a:p>
            <a:r>
              <a:rPr lang="en-US" sz="2400" dirty="0" smtClean="0">
                <a:solidFill>
                  <a:srgbClr val="FF0000"/>
                </a:solidFill>
              </a:rPr>
              <a:t>Exchange Rate Practice Questions</a:t>
            </a:r>
          </a:p>
          <a:p>
            <a:endParaRPr lang="en-US" sz="1400" dirty="0" smtClean="0"/>
          </a:p>
          <a:p>
            <a:r>
              <a:rPr lang="en-US" sz="1600" dirty="0" smtClean="0"/>
              <a:t>Indicate </a:t>
            </a:r>
            <a:r>
              <a:rPr lang="en-US" sz="1600" dirty="0"/>
              <a:t>whether each of the following creates a demand for, or a supply of, European euros in foreign exchange </a:t>
            </a:r>
            <a:r>
              <a:rPr lang="en-US" sz="1600" dirty="0" smtClean="0"/>
              <a:t>markets:</a:t>
            </a:r>
          </a:p>
          <a:p>
            <a:pPr marL="724982" lvl="1" indent="-342900">
              <a:buFont typeface="+mj-lt"/>
              <a:buAutoNum type="alphaLcPeriod"/>
            </a:pPr>
            <a:r>
              <a:rPr lang="en-US" sz="1600" dirty="0" smtClean="0">
                <a:cs typeface="Arial" pitchFamily="34" charset="0"/>
              </a:rPr>
              <a:t>A </a:t>
            </a:r>
            <a:r>
              <a:rPr lang="en-US" sz="1600" dirty="0">
                <a:cs typeface="Arial" pitchFamily="34" charset="0"/>
              </a:rPr>
              <a:t>U.S. airline firm purchases several Airbus planes assembled in </a:t>
            </a:r>
            <a:r>
              <a:rPr lang="en-US" sz="1600" dirty="0" smtClean="0">
                <a:cs typeface="Arial" pitchFamily="34" charset="0"/>
              </a:rPr>
              <a:t>France.</a:t>
            </a:r>
          </a:p>
          <a:p>
            <a:pPr marL="724982" lvl="1" indent="-342900">
              <a:buFont typeface="+mj-lt"/>
              <a:buAutoNum type="alphaLcPeriod"/>
            </a:pPr>
            <a:r>
              <a:rPr lang="en-US" sz="1600" dirty="0" smtClean="0">
                <a:cs typeface="Arial" pitchFamily="34" charset="0"/>
              </a:rPr>
              <a:t>A </a:t>
            </a:r>
            <a:r>
              <a:rPr lang="en-US" sz="1600" dirty="0">
                <a:cs typeface="Arial" pitchFamily="34" charset="0"/>
              </a:rPr>
              <a:t>German automobile firm decides to build an assembly plant in South </a:t>
            </a:r>
            <a:r>
              <a:rPr lang="en-US" sz="1600" dirty="0" smtClean="0">
                <a:cs typeface="Arial" pitchFamily="34" charset="0"/>
              </a:rPr>
              <a:t>Carolina.</a:t>
            </a:r>
          </a:p>
          <a:p>
            <a:pPr marL="724982" lvl="1" indent="-342900">
              <a:buFont typeface="+mj-lt"/>
              <a:buAutoNum type="alphaLcPeriod"/>
            </a:pPr>
            <a:r>
              <a:rPr lang="en-US" sz="1600" dirty="0" smtClean="0">
                <a:cs typeface="Arial" pitchFamily="34" charset="0"/>
              </a:rPr>
              <a:t>A </a:t>
            </a:r>
            <a:r>
              <a:rPr lang="en-US" sz="1600" dirty="0">
                <a:cs typeface="Arial" pitchFamily="34" charset="0"/>
              </a:rPr>
              <a:t>U.S. college student decides to spend a year studying at the </a:t>
            </a:r>
            <a:r>
              <a:rPr lang="en-US" sz="1600" dirty="0" smtClean="0">
                <a:cs typeface="Arial" pitchFamily="34" charset="0"/>
              </a:rPr>
              <a:t>Sorbonne.</a:t>
            </a:r>
          </a:p>
          <a:p>
            <a:pPr marL="724982" lvl="1" indent="-342900">
              <a:buFont typeface="+mj-lt"/>
              <a:buAutoNum type="alphaLcPeriod"/>
            </a:pPr>
            <a:r>
              <a:rPr lang="en-US" sz="1600" dirty="0" smtClean="0">
                <a:cs typeface="Arial" pitchFamily="34" charset="0"/>
              </a:rPr>
              <a:t>An </a:t>
            </a:r>
            <a:r>
              <a:rPr lang="en-US" sz="1600" dirty="0">
                <a:cs typeface="Arial" pitchFamily="34" charset="0"/>
              </a:rPr>
              <a:t>Italian manufacturer ships machinery from one Italian port to another on a Liberian </a:t>
            </a:r>
            <a:r>
              <a:rPr lang="en-US" sz="1600" dirty="0" smtClean="0">
                <a:cs typeface="Arial" pitchFamily="34" charset="0"/>
              </a:rPr>
              <a:t>freighter.</a:t>
            </a:r>
          </a:p>
          <a:p>
            <a:pPr marL="724982" lvl="1" indent="-342900">
              <a:buFont typeface="+mj-lt"/>
              <a:buAutoNum type="alphaLcPeriod"/>
            </a:pPr>
            <a:r>
              <a:rPr lang="en-US" sz="1600" dirty="0" smtClean="0">
                <a:cs typeface="Arial" pitchFamily="34" charset="0"/>
              </a:rPr>
              <a:t>The </a:t>
            </a:r>
            <a:r>
              <a:rPr lang="en-US" sz="1600" dirty="0">
                <a:cs typeface="Arial" pitchFamily="34" charset="0"/>
              </a:rPr>
              <a:t>United States economy grows faster than the French </a:t>
            </a:r>
            <a:r>
              <a:rPr lang="en-US" sz="1600" dirty="0" smtClean="0">
                <a:cs typeface="Arial" pitchFamily="34" charset="0"/>
              </a:rPr>
              <a:t>economy.</a:t>
            </a:r>
          </a:p>
          <a:p>
            <a:pPr marL="724982" lvl="1" indent="-342900">
              <a:buFont typeface="+mj-lt"/>
              <a:buAutoNum type="alphaLcPeriod"/>
            </a:pPr>
            <a:r>
              <a:rPr lang="en-US" sz="1600" dirty="0" smtClean="0">
                <a:cs typeface="Arial" pitchFamily="34" charset="0"/>
              </a:rPr>
              <a:t>A </a:t>
            </a:r>
            <a:r>
              <a:rPr lang="en-US" sz="1600" dirty="0">
                <a:cs typeface="Arial" pitchFamily="34" charset="0"/>
              </a:rPr>
              <a:t>United States government bond held by a Spanish citizen matures, and the loan is paid back to that </a:t>
            </a:r>
            <a:r>
              <a:rPr lang="en-US" sz="1600" dirty="0" smtClean="0">
                <a:cs typeface="Arial" pitchFamily="34" charset="0"/>
              </a:rPr>
              <a:t>person.</a:t>
            </a:r>
          </a:p>
          <a:p>
            <a:pPr marL="724982" lvl="1" indent="-342900">
              <a:buFont typeface="+mj-lt"/>
              <a:buAutoNum type="alphaLcPeriod"/>
            </a:pPr>
            <a:r>
              <a:rPr lang="en-US" sz="1600" dirty="0" smtClean="0">
                <a:cs typeface="Arial" pitchFamily="34" charset="0"/>
              </a:rPr>
              <a:t>It </a:t>
            </a:r>
            <a:r>
              <a:rPr lang="en-US" sz="1600" dirty="0">
                <a:cs typeface="Arial" pitchFamily="34" charset="0"/>
              </a:rPr>
              <a:t>is widely believed that the Swiss franc will fall in the near future</a:t>
            </a:r>
            <a:r>
              <a:rPr lang="en-US" sz="1600" dirty="0" smtClean="0">
                <a:cs typeface="Arial" pitchFamily="34" charset="0"/>
              </a:rPr>
              <a:t>.</a:t>
            </a:r>
          </a:p>
          <a:p>
            <a:endParaRPr lang="en-US" sz="1600" dirty="0">
              <a:cs typeface="Arial" pitchFamily="34" charset="0"/>
            </a:endParaRPr>
          </a:p>
          <a:p>
            <a:r>
              <a:rPr lang="en-US" sz="1400" b="1" dirty="0" smtClean="0">
                <a:solidFill>
                  <a:srgbClr val="0000CC"/>
                </a:solidFill>
                <a:cs typeface="Arial" pitchFamily="34" charset="0"/>
              </a:rPr>
              <a:t>Answers: </a:t>
            </a:r>
          </a:p>
          <a:p>
            <a:r>
              <a:rPr lang="en-US" sz="1400" dirty="0">
                <a:solidFill>
                  <a:srgbClr val="000000"/>
                </a:solidFill>
                <a:latin typeface="Arial" pitchFamily="34" charset="0"/>
                <a:cs typeface="Arial" pitchFamily="34" charset="0"/>
              </a:rPr>
              <a:t>A demand for euros is created in (a),(c),(e),(f), and (g) but see note below for e and g. A supply of euros is created in (b) and (d).</a:t>
            </a:r>
          </a:p>
          <a:p>
            <a:endParaRPr lang="en-US" sz="1400" dirty="0">
              <a:solidFill>
                <a:srgbClr val="000000"/>
              </a:solidFill>
              <a:latin typeface="Arial" pitchFamily="34" charset="0"/>
              <a:cs typeface="Arial" pitchFamily="34" charset="0"/>
            </a:endParaRPr>
          </a:p>
          <a:p>
            <a:r>
              <a:rPr lang="en-US" sz="1400" b="1" dirty="0">
                <a:solidFill>
                  <a:srgbClr val="000000"/>
                </a:solidFill>
                <a:latin typeface="Arial" pitchFamily="34" charset="0"/>
                <a:cs typeface="Arial" pitchFamily="34" charset="0"/>
              </a:rPr>
              <a:t>Note: </a:t>
            </a:r>
            <a:r>
              <a:rPr lang="en-US" sz="1400" i="1" dirty="0">
                <a:solidFill>
                  <a:srgbClr val="000000"/>
                </a:solidFill>
                <a:latin typeface="Arial" pitchFamily="34" charset="0"/>
                <a:cs typeface="Arial" pitchFamily="34" charset="0"/>
              </a:rPr>
              <a:t>Answer for (e) assumes U.S. demand for French goods will grow faster than French imports of U.S. goods, (g) assumes some holders of francs will buy euros instead (Switzerland is not in the EU).</a:t>
            </a:r>
          </a:p>
          <a:p>
            <a:endParaRPr lang="en-US" sz="1600" dirty="0">
              <a:cs typeface="Arial" pitchFamily="34" charset="0"/>
            </a:endParaRPr>
          </a:p>
          <a:p>
            <a:pPr marL="342900" indent="-342900">
              <a:buFont typeface="+mj-lt"/>
              <a:buAutoNum type="arabicPeriod"/>
            </a:pPr>
            <a:endParaRPr lang="en-US" sz="1600" dirty="0"/>
          </a:p>
          <a:p>
            <a:endParaRPr lang="en-US" sz="1400" dirty="0" smtClean="0">
              <a:solidFill>
                <a:srgbClr val="FF0000"/>
              </a:solidFill>
            </a:endParaRPr>
          </a:p>
        </p:txBody>
      </p:sp>
      <p:sp>
        <p:nvSpPr>
          <p:cNvPr id="7" name="TextBox 6"/>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Exchange Rate Practice</a:t>
            </a:r>
            <a:endParaRPr lang="en-US" sz="1400" i="1" dirty="0">
              <a:latin typeface="Lucida Sans - 18"/>
            </a:endParaRPr>
          </a:p>
        </p:txBody>
      </p:sp>
    </p:spTree>
    <p:extLst>
      <p:ext uri="{BB962C8B-B14F-4D97-AF65-F5344CB8AC3E}">
        <p14:creationId xmlns:p14="http://schemas.microsoft.com/office/powerpoint/2010/main" val="293304456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593644" y="5033546"/>
            <a:ext cx="3967176" cy="338554"/>
          </a:xfrm>
          <a:prstGeom prst="rect">
            <a:avLst/>
          </a:prstGeom>
        </p:spPr>
        <p:txBody>
          <a:bodyPr wrap="none">
            <a:spAutoFit/>
          </a:bodyPr>
          <a:lstStyle/>
          <a:p>
            <a:pPr fontAlgn="base"/>
            <a:r>
              <a:rPr lang="en-US" sz="1600" b="1" u="sng" cap="all" dirty="0">
                <a:hlinkClick r:id="rId4" tooltip="A Quiz on Exchange Rate Manipulation"/>
              </a:rPr>
              <a:t>A QUIZ ON EXCHANGE RATE MANIPULATION</a:t>
            </a:r>
            <a:endParaRPr lang="en-US" sz="1600" b="1" cap="all" dirty="0"/>
          </a:p>
        </p:txBody>
      </p:sp>
      <p:pic>
        <p:nvPicPr>
          <p:cNvPr id="3" name="BIumafPpr64?version=3&amp;hl=en_US&amp;rel=0"/>
          <p:cNvPicPr>
            <a:picLocks noRot="1" noChangeAspect="1"/>
          </p:cNvPicPr>
          <p:nvPr>
            <a:quickTimeFile r:link="rId1"/>
          </p:nvPr>
        </p:nvPicPr>
        <p:blipFill>
          <a:blip r:embed="rId5"/>
          <a:stretch>
            <a:fillRect/>
          </a:stretch>
        </p:blipFill>
        <p:spPr>
          <a:xfrm>
            <a:off x="0" y="1257300"/>
            <a:ext cx="4577232" cy="3432924"/>
          </a:xfrm>
          <a:prstGeom prst="rect">
            <a:avLst/>
          </a:prstGeom>
        </p:spPr>
      </p:pic>
      <p:pic>
        <p:nvPicPr>
          <p:cNvPr id="4" name="RVJXTymf2kA?version=3&amp;hl=en_US&amp;rel=0"/>
          <p:cNvPicPr>
            <a:picLocks noRot="1" noChangeAspect="1"/>
          </p:cNvPicPr>
          <p:nvPr>
            <a:quickTimeFile r:link="rId2"/>
          </p:nvPr>
        </p:nvPicPr>
        <p:blipFill>
          <a:blip r:embed="rId5"/>
          <a:stretch>
            <a:fillRect/>
          </a:stretch>
        </p:blipFill>
        <p:spPr>
          <a:xfrm>
            <a:off x="4572000" y="1257300"/>
            <a:ext cx="4572000" cy="3429000"/>
          </a:xfrm>
          <a:prstGeom prst="rect">
            <a:avLst/>
          </a:prstGeom>
        </p:spPr>
      </p:pic>
      <p:sp>
        <p:nvSpPr>
          <p:cNvPr id="7" name="TextBox 6"/>
          <p:cNvSpPr txBox="1"/>
          <p:nvPr/>
        </p:nvSpPr>
        <p:spPr>
          <a:xfrm>
            <a:off x="4419600" y="200630"/>
            <a:ext cx="3318510" cy="292606"/>
          </a:xfrm>
          <a:prstGeom prst="rect">
            <a:avLst/>
          </a:prstGeom>
          <a:noFill/>
        </p:spPr>
        <p:txBody>
          <a:bodyPr vert="horz" wrap="square" lIns="76416" tIns="38208" rIns="76416" bIns="38208" rtlCol="0">
            <a:spAutoFit/>
          </a:bodyPr>
          <a:lstStyle/>
          <a:p>
            <a:pPr algn="ctr"/>
            <a:r>
              <a:rPr lang="en-US" sz="1400" i="1" dirty="0" smtClean="0">
                <a:latin typeface="Lucida Sans - 24"/>
              </a:rPr>
              <a:t>Exchange Rate Practice Video Lesson</a:t>
            </a:r>
            <a:endParaRPr lang="en-US" sz="1400" i="1" dirty="0">
              <a:latin typeface="Lucida Sans - 18"/>
            </a:endParaRPr>
          </a:p>
        </p:txBody>
      </p:sp>
    </p:spTree>
    <p:extLst>
      <p:ext uri="{BB962C8B-B14F-4D97-AF65-F5344CB8AC3E}">
        <p14:creationId xmlns:p14="http://schemas.microsoft.com/office/powerpoint/2010/main" val="36495007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3"/>
                </p:tgtEl>
              </p:cMediaNode>
            </p:video>
            <p:video>
              <p:cMediaNode vol="80000">
                <p:cTn id="11"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The Foreign Exchange Market</a:t>
            </a:r>
          </a:p>
          <a:p>
            <a:r>
              <a:rPr lang="en-US" sz="1800" dirty="0" smtClean="0"/>
              <a:t>Exchange rates, or the “prices of currencies” are determined in a market, just like the price of anything else in a market economy. The market for a currency is known as </a:t>
            </a:r>
            <a:r>
              <a:rPr lang="en-US" sz="1800" i="1" dirty="0" smtClean="0"/>
              <a:t>the foreign exchange market</a:t>
            </a:r>
            <a:r>
              <a:rPr lang="en-US" sz="1800" dirty="0" smtClean="0"/>
              <a:t>, or, more simply, as the </a:t>
            </a:r>
            <a:r>
              <a:rPr lang="en-US" sz="1800" i="1" dirty="0" smtClean="0"/>
              <a:t>forex market</a:t>
            </a:r>
            <a:r>
              <a:rPr lang="en-US" sz="1800" dirty="0" smtClean="0"/>
              <a:t>. </a:t>
            </a:r>
            <a:r>
              <a:rPr lang="en-US" sz="1800" b="1" dirty="0" smtClean="0"/>
              <a:t>Consider the two forex markets below:</a:t>
            </a:r>
            <a:endParaRPr lang="en-US" sz="1800" dirty="0" smtClean="0"/>
          </a:p>
        </p:txBody>
      </p:sp>
      <p:grpSp>
        <p:nvGrpSpPr>
          <p:cNvPr id="31" name="Group 30"/>
          <p:cNvGrpSpPr/>
          <p:nvPr/>
        </p:nvGrpSpPr>
        <p:grpSpPr>
          <a:xfrm>
            <a:off x="5421047" y="1866900"/>
            <a:ext cx="3646753" cy="2756723"/>
            <a:chOff x="5233293" y="1549480"/>
            <a:chExt cx="4786039" cy="4341545"/>
          </a:xfrm>
        </p:grpSpPr>
        <p:cxnSp>
          <p:nvCxnSpPr>
            <p:cNvPr id="32" name="Straight Connector 31"/>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319118" y="1743918"/>
              <a:ext cx="2675467" cy="484716"/>
            </a:xfrm>
            <a:prstGeom prst="rect">
              <a:avLst/>
            </a:prstGeom>
            <a:noFill/>
          </p:spPr>
          <p:txBody>
            <a:bodyPr vert="horz" wrap="square" rtlCol="0">
              <a:spAutoFit/>
            </a:bodyPr>
            <a:lstStyle/>
            <a:p>
              <a:pPr algn="ctr"/>
              <a:r>
                <a:rPr lang="en-US" sz="1400" b="1" dirty="0" smtClean="0">
                  <a:solidFill>
                    <a:srgbClr val="FF6820"/>
                  </a:solidFill>
                </a:rPr>
                <a:t>British ₤ in the US</a:t>
              </a:r>
              <a:endParaRPr lang="en-US" sz="1400" b="1" dirty="0">
                <a:solidFill>
                  <a:srgbClr val="FF6820"/>
                </a:solidFill>
              </a:endParaRPr>
            </a:p>
          </p:txBody>
        </p:sp>
        <p:sp>
          <p:nvSpPr>
            <p:cNvPr id="35" name="TextBox 34"/>
            <p:cNvSpPr txBox="1"/>
            <p:nvPr/>
          </p:nvSpPr>
          <p:spPr>
            <a:xfrm>
              <a:off x="5319063" y="1549480"/>
              <a:ext cx="1100060" cy="581659"/>
            </a:xfrm>
            <a:prstGeom prst="rect">
              <a:avLst/>
            </a:prstGeom>
            <a:noFill/>
          </p:spPr>
          <p:txBody>
            <a:bodyPr vert="horz" wrap="square" rtlCol="0">
              <a:spAutoFit/>
            </a:bodyPr>
            <a:lstStyle/>
            <a:p>
              <a:r>
                <a:rPr lang="en-US" sz="1800" dirty="0" smtClean="0">
                  <a:solidFill>
                    <a:srgbClr val="000000"/>
                  </a:solidFill>
                </a:rPr>
                <a:t>$/₤</a:t>
              </a:r>
              <a:endParaRPr lang="en-US" sz="1800" dirty="0">
                <a:solidFill>
                  <a:srgbClr val="000000"/>
                </a:solidFill>
              </a:endParaRPr>
            </a:p>
          </p:txBody>
        </p:sp>
        <p:cxnSp>
          <p:nvCxnSpPr>
            <p:cNvPr id="36" name="Straight Connector 35"/>
            <p:cNvCxnSpPr/>
            <p:nvPr/>
          </p:nvCxnSpPr>
          <p:spPr>
            <a:xfrm>
              <a:off x="6121146" y="2134489"/>
              <a:ext cx="3071748" cy="2840101"/>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6079997" y="2120773"/>
              <a:ext cx="2989454" cy="3059684"/>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9182100" y="4800600"/>
              <a:ext cx="736600" cy="484716"/>
            </a:xfrm>
            <a:prstGeom prst="rect">
              <a:avLst/>
            </a:prstGeom>
            <a:noFill/>
          </p:spPr>
          <p:txBody>
            <a:bodyPr vert="horz" rtlCol="0">
              <a:spAutoFit/>
            </a:bodyPr>
            <a:lstStyle/>
            <a:p>
              <a:r>
                <a:rPr lang="en-US" sz="1400" dirty="0" smtClean="0">
                  <a:solidFill>
                    <a:srgbClr val="000000"/>
                  </a:solidFill>
                </a:rPr>
                <a:t>D</a:t>
              </a:r>
              <a:r>
                <a:rPr lang="en-US" sz="1400" baseline="-25000" dirty="0" smtClean="0">
                  <a:solidFill>
                    <a:srgbClr val="000000"/>
                  </a:solidFill>
                </a:rPr>
                <a:t>₤</a:t>
              </a:r>
              <a:endParaRPr lang="en-US" sz="1400" baseline="-25000" dirty="0">
                <a:solidFill>
                  <a:srgbClr val="000000"/>
                </a:solidFill>
              </a:endParaRPr>
            </a:p>
          </p:txBody>
        </p:sp>
        <p:sp>
          <p:nvSpPr>
            <p:cNvPr id="39" name="TextBox 38"/>
            <p:cNvSpPr txBox="1"/>
            <p:nvPr/>
          </p:nvSpPr>
          <p:spPr>
            <a:xfrm>
              <a:off x="9080500" y="1905000"/>
              <a:ext cx="736600" cy="484716"/>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a:t>
              </a:r>
              <a:endParaRPr lang="en-US" sz="1400" baseline="-25000" dirty="0">
                <a:solidFill>
                  <a:srgbClr val="000000"/>
                </a:solidFill>
              </a:endParaRPr>
            </a:p>
          </p:txBody>
        </p:sp>
        <p:cxnSp>
          <p:nvCxnSpPr>
            <p:cNvPr id="40" name="Straight Connector 39"/>
            <p:cNvCxnSpPr/>
            <p:nvPr/>
          </p:nvCxnSpPr>
          <p:spPr>
            <a:xfrm flipH="1">
              <a:off x="5901690" y="3561460"/>
              <a:ext cx="1741678"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629652" y="3561460"/>
              <a:ext cx="0" cy="178358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404100" y="5389700"/>
              <a:ext cx="584200" cy="484716"/>
            </a:xfrm>
            <a:prstGeom prst="rect">
              <a:avLst/>
            </a:prstGeom>
            <a:noFill/>
          </p:spPr>
          <p:txBody>
            <a:bodyPr vert="horz" rtlCol="0">
              <a:spAutoFit/>
            </a:bodyPr>
            <a:lstStyle/>
            <a:p>
              <a:r>
                <a:rPr lang="en-US" sz="1400" dirty="0" err="1">
                  <a:solidFill>
                    <a:srgbClr val="000000"/>
                  </a:solidFill>
                </a:rPr>
                <a:t>Q</a:t>
              </a:r>
              <a:r>
                <a:rPr lang="en-US" sz="1400" baseline="-25000" dirty="0" err="1">
                  <a:solidFill>
                    <a:srgbClr val="000000"/>
                  </a:solidFill>
                </a:rPr>
                <a:t>e</a:t>
              </a:r>
              <a:endParaRPr lang="en-US" sz="1400" baseline="-25000" dirty="0">
                <a:solidFill>
                  <a:srgbClr val="000000"/>
                </a:solidFill>
              </a:endParaRPr>
            </a:p>
          </p:txBody>
        </p:sp>
        <p:sp>
          <p:nvSpPr>
            <p:cNvPr id="43" name="TextBox 42"/>
            <p:cNvSpPr txBox="1"/>
            <p:nvPr/>
          </p:nvSpPr>
          <p:spPr>
            <a:xfrm>
              <a:off x="5233293" y="3378279"/>
              <a:ext cx="885813" cy="484716"/>
            </a:xfrm>
            <a:prstGeom prst="rect">
              <a:avLst/>
            </a:prstGeom>
            <a:noFill/>
          </p:spPr>
          <p:txBody>
            <a:bodyPr vert="horz" wrap="square" rtlCol="0">
              <a:spAutoFit/>
            </a:bodyPr>
            <a:lstStyle/>
            <a:p>
              <a:r>
                <a:rPr lang="en-US" sz="1400" dirty="0" smtClean="0">
                  <a:solidFill>
                    <a:srgbClr val="000000"/>
                  </a:solidFill>
                </a:rPr>
                <a:t>1.56</a:t>
              </a:r>
              <a:endParaRPr lang="en-US" sz="1400" dirty="0">
                <a:solidFill>
                  <a:srgbClr val="000000"/>
                </a:solidFill>
              </a:endParaRPr>
            </a:p>
          </p:txBody>
        </p:sp>
        <p:sp>
          <p:nvSpPr>
            <p:cNvPr id="44" name="TextBox 43"/>
            <p:cNvSpPr txBox="1"/>
            <p:nvPr/>
          </p:nvSpPr>
          <p:spPr>
            <a:xfrm>
              <a:off x="9435132" y="5406309"/>
              <a:ext cx="584200" cy="484716"/>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a:t>
              </a:r>
            </a:p>
          </p:txBody>
        </p:sp>
      </p:grpSp>
      <p:grpSp>
        <p:nvGrpSpPr>
          <p:cNvPr id="45" name="Group 44"/>
          <p:cNvGrpSpPr/>
          <p:nvPr/>
        </p:nvGrpSpPr>
        <p:grpSpPr>
          <a:xfrm>
            <a:off x="76200" y="1943100"/>
            <a:ext cx="3657600" cy="2756723"/>
            <a:chOff x="5219057" y="1549480"/>
            <a:chExt cx="4800275" cy="4341545"/>
          </a:xfrm>
        </p:grpSpPr>
        <p:cxnSp>
          <p:nvCxnSpPr>
            <p:cNvPr id="46" name="Straight Connector 45"/>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506634" y="1574800"/>
              <a:ext cx="2215244" cy="484716"/>
            </a:xfrm>
            <a:prstGeom prst="rect">
              <a:avLst/>
            </a:prstGeom>
            <a:noFill/>
          </p:spPr>
          <p:txBody>
            <a:bodyPr vert="horz" wrap="square" rtlCol="0">
              <a:spAutoFit/>
            </a:bodyPr>
            <a:lstStyle/>
            <a:p>
              <a:pPr algn="ctr"/>
              <a:r>
                <a:rPr lang="en-US" sz="1400" b="1" dirty="0" smtClean="0">
                  <a:solidFill>
                    <a:srgbClr val="FF6820"/>
                  </a:solidFill>
                </a:rPr>
                <a:t>US$ in Britain</a:t>
              </a:r>
              <a:endParaRPr lang="en-US" sz="1400" b="1" dirty="0">
                <a:solidFill>
                  <a:srgbClr val="FF6820"/>
                </a:solidFill>
              </a:endParaRPr>
            </a:p>
          </p:txBody>
        </p:sp>
        <p:sp>
          <p:nvSpPr>
            <p:cNvPr id="49" name="TextBox 48"/>
            <p:cNvSpPr txBox="1"/>
            <p:nvPr/>
          </p:nvSpPr>
          <p:spPr>
            <a:xfrm>
              <a:off x="5319063" y="1549480"/>
              <a:ext cx="760935" cy="581659"/>
            </a:xfrm>
            <a:prstGeom prst="rect">
              <a:avLst/>
            </a:prstGeom>
            <a:noFill/>
          </p:spPr>
          <p:txBody>
            <a:bodyPr vert="horz" wrap="square" rtlCol="0">
              <a:spAutoFit/>
            </a:bodyPr>
            <a:lstStyle/>
            <a:p>
              <a:r>
                <a:rPr lang="en-US" sz="1800" dirty="0" smtClean="0">
                  <a:solidFill>
                    <a:srgbClr val="000000"/>
                  </a:solidFill>
                </a:rPr>
                <a:t>₤/$</a:t>
              </a:r>
              <a:endParaRPr lang="en-US" sz="1800" dirty="0">
                <a:solidFill>
                  <a:srgbClr val="000000"/>
                </a:solidFill>
              </a:endParaRPr>
            </a:p>
          </p:txBody>
        </p:sp>
        <p:cxnSp>
          <p:nvCxnSpPr>
            <p:cNvPr id="50" name="Straight Connector 49"/>
            <p:cNvCxnSpPr/>
            <p:nvPr/>
          </p:nvCxnSpPr>
          <p:spPr>
            <a:xfrm>
              <a:off x="6121146" y="2134489"/>
              <a:ext cx="3071748" cy="284010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6079997" y="2120773"/>
              <a:ext cx="2989454" cy="3059684"/>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9182100" y="4800600"/>
              <a:ext cx="736600" cy="484716"/>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a:t>
              </a:r>
            </a:p>
          </p:txBody>
        </p:sp>
        <p:sp>
          <p:nvSpPr>
            <p:cNvPr id="53" name="TextBox 52"/>
            <p:cNvSpPr txBox="1"/>
            <p:nvPr/>
          </p:nvSpPr>
          <p:spPr>
            <a:xfrm>
              <a:off x="9080500" y="1905000"/>
              <a:ext cx="736600" cy="484716"/>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a:t>
              </a:r>
            </a:p>
          </p:txBody>
        </p:sp>
        <p:cxnSp>
          <p:nvCxnSpPr>
            <p:cNvPr id="54" name="Straight Connector 53"/>
            <p:cNvCxnSpPr/>
            <p:nvPr/>
          </p:nvCxnSpPr>
          <p:spPr>
            <a:xfrm flipH="1">
              <a:off x="5901690" y="3561460"/>
              <a:ext cx="1741678"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629652" y="3561460"/>
              <a:ext cx="0" cy="178358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404100" y="5357063"/>
              <a:ext cx="584200" cy="484716"/>
            </a:xfrm>
            <a:prstGeom prst="rect">
              <a:avLst/>
            </a:prstGeom>
            <a:noFill/>
          </p:spPr>
          <p:txBody>
            <a:bodyPr vert="horz" rtlCol="0">
              <a:spAutoFit/>
            </a:bodyPr>
            <a:lstStyle/>
            <a:p>
              <a:r>
                <a:rPr lang="en-US" sz="1400" dirty="0" err="1">
                  <a:solidFill>
                    <a:srgbClr val="000000"/>
                  </a:solidFill>
                </a:rPr>
                <a:t>Q</a:t>
              </a:r>
              <a:r>
                <a:rPr lang="en-US" sz="1400" baseline="-25000" dirty="0" err="1">
                  <a:solidFill>
                    <a:srgbClr val="000000"/>
                  </a:solidFill>
                </a:rPr>
                <a:t>e</a:t>
              </a:r>
              <a:endParaRPr lang="en-US" sz="1400" baseline="-25000" dirty="0">
                <a:solidFill>
                  <a:srgbClr val="000000"/>
                </a:solidFill>
              </a:endParaRPr>
            </a:p>
          </p:txBody>
        </p:sp>
        <p:sp>
          <p:nvSpPr>
            <p:cNvPr id="57" name="TextBox 56"/>
            <p:cNvSpPr txBox="1"/>
            <p:nvPr/>
          </p:nvSpPr>
          <p:spPr>
            <a:xfrm>
              <a:off x="5219057" y="3378279"/>
              <a:ext cx="959720" cy="484716"/>
            </a:xfrm>
            <a:prstGeom prst="rect">
              <a:avLst/>
            </a:prstGeom>
            <a:noFill/>
          </p:spPr>
          <p:txBody>
            <a:bodyPr vert="horz" wrap="square" rtlCol="0">
              <a:spAutoFit/>
            </a:bodyPr>
            <a:lstStyle/>
            <a:p>
              <a:r>
                <a:rPr lang="en-US" sz="1400" dirty="0" smtClean="0">
                  <a:solidFill>
                    <a:srgbClr val="000000"/>
                  </a:solidFill>
                </a:rPr>
                <a:t>0.65</a:t>
              </a:r>
              <a:endParaRPr lang="en-US" sz="1400" dirty="0">
                <a:solidFill>
                  <a:srgbClr val="000000"/>
                </a:solidFill>
              </a:endParaRPr>
            </a:p>
          </p:txBody>
        </p:sp>
        <p:sp>
          <p:nvSpPr>
            <p:cNvPr id="58" name="TextBox 57"/>
            <p:cNvSpPr txBox="1"/>
            <p:nvPr/>
          </p:nvSpPr>
          <p:spPr>
            <a:xfrm>
              <a:off x="9435132" y="5406309"/>
              <a:ext cx="584200" cy="484716"/>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a:t>
              </a:r>
              <a:endParaRPr lang="en-US" sz="1400" baseline="-25000" dirty="0">
                <a:solidFill>
                  <a:srgbClr val="000000"/>
                </a:solidFill>
              </a:endParaRPr>
            </a:p>
          </p:txBody>
        </p:sp>
      </p:grpSp>
      <mc:AlternateContent xmlns:mc="http://schemas.openxmlformats.org/markup-compatibility/2006" xmlns:a14="http://schemas.microsoft.com/office/drawing/2010/main">
        <mc:Choice Requires="a14">
          <p:sp>
            <p:nvSpPr>
              <p:cNvPr id="2" name="TextBox 1"/>
              <p:cNvSpPr txBox="1"/>
              <p:nvPr/>
            </p:nvSpPr>
            <p:spPr>
              <a:xfrm>
                <a:off x="2590800" y="2705100"/>
                <a:ext cx="2808887" cy="1049839"/>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n-US" sz="1400" b="1" dirty="0" smtClean="0">
                    <a:solidFill>
                      <a:srgbClr val="0000CC"/>
                    </a:solidFill>
                  </a:rPr>
                  <a:t>Notice: </a:t>
                </a:r>
                <a:r>
                  <a:rPr lang="en-US" sz="1400" dirty="0" smtClean="0">
                    <a:solidFill>
                      <a:srgbClr val="0000CC"/>
                    </a:solidFill>
                  </a:rPr>
                  <a:t>the value of one currency is the reciprocal of the value of the other currency:</a:t>
                </a:r>
                <a:endParaRPr lang="en-US" sz="1400" b="1" dirty="0" smtClean="0">
                  <a:solidFill>
                    <a:srgbClr val="0000CC"/>
                  </a:solidFill>
                </a:endParaRPr>
              </a:p>
              <a:p>
                <a14:m>
                  <m:oMath xmlns="" xmlns:m="http://schemas.openxmlformats.org/officeDocument/2006/math">
                    <m:r>
                      <a:rPr lang="en-US" sz="1400" b="1" i="1" smtClean="0">
                        <a:solidFill>
                          <a:srgbClr val="0000CC"/>
                        </a:solidFill>
                        <a:latin typeface="Cambria Math"/>
                      </a:rPr>
                      <m:t>𝟎</m:t>
                    </m:r>
                    <m:r>
                      <a:rPr lang="en-US" sz="1400" b="1" i="1" smtClean="0">
                        <a:solidFill>
                          <a:srgbClr val="0000CC"/>
                        </a:solidFill>
                        <a:latin typeface="Cambria Math"/>
                      </a:rPr>
                      <m:t>.</m:t>
                    </m:r>
                    <m:r>
                      <a:rPr lang="en-US" sz="1400" b="1" i="1" smtClean="0">
                        <a:solidFill>
                          <a:srgbClr val="0000CC"/>
                        </a:solidFill>
                        <a:latin typeface="Cambria Math"/>
                      </a:rPr>
                      <m:t>𝟔𝟓</m:t>
                    </m:r>
                    <m:r>
                      <a:rPr lang="en-US" sz="1400" b="1" i="1" smtClean="0">
                        <a:solidFill>
                          <a:srgbClr val="0000CC"/>
                        </a:solidFill>
                        <a:latin typeface="Cambria Math"/>
                      </a:rPr>
                      <m:t>=</m:t>
                    </m:r>
                    <m:f>
                      <m:fPr>
                        <m:ctrlPr>
                          <a:rPr lang="en-US" sz="1400" b="1" i="1" smtClean="0">
                            <a:solidFill>
                              <a:srgbClr val="0000CC"/>
                            </a:solidFill>
                            <a:latin typeface="Cambria Math"/>
                          </a:rPr>
                        </m:ctrlPr>
                      </m:fPr>
                      <m:num>
                        <m:r>
                          <a:rPr lang="en-US" sz="1400" b="1" i="1" smtClean="0">
                            <a:solidFill>
                              <a:srgbClr val="0000CC"/>
                            </a:solidFill>
                            <a:latin typeface="Cambria Math"/>
                          </a:rPr>
                          <m:t>𝟏</m:t>
                        </m:r>
                      </m:num>
                      <m:den>
                        <m:r>
                          <a:rPr lang="en-US" sz="1400" b="1" i="1" smtClean="0">
                            <a:solidFill>
                              <a:srgbClr val="0000CC"/>
                            </a:solidFill>
                            <a:latin typeface="Cambria Math"/>
                          </a:rPr>
                          <m:t>𝟏</m:t>
                        </m:r>
                        <m:r>
                          <a:rPr lang="en-US" sz="1400" b="1" i="1" smtClean="0">
                            <a:solidFill>
                              <a:srgbClr val="0000CC"/>
                            </a:solidFill>
                            <a:latin typeface="Cambria Math"/>
                          </a:rPr>
                          <m:t>.</m:t>
                        </m:r>
                        <m:r>
                          <a:rPr lang="en-US" sz="1400" b="1" i="1" smtClean="0">
                            <a:solidFill>
                              <a:srgbClr val="0000CC"/>
                            </a:solidFill>
                            <a:latin typeface="Cambria Math"/>
                          </a:rPr>
                          <m:t>𝟓𝟔</m:t>
                        </m:r>
                      </m:den>
                    </m:f>
                    <m:r>
                      <a:rPr lang="en-US" sz="1400" b="1" i="0" smtClean="0">
                        <a:solidFill>
                          <a:srgbClr val="0000CC"/>
                        </a:solidFill>
                        <a:latin typeface="Cambria Math"/>
                      </a:rPr>
                      <m:t> </m:t>
                    </m:r>
                  </m:oMath>
                </a14:m>
                <a:r>
                  <a:rPr lang="en-US" sz="1400" b="1" dirty="0">
                    <a:solidFill>
                      <a:srgbClr val="0000CC"/>
                    </a:solidFill>
                  </a:rPr>
                  <a:t>a</a:t>
                </a:r>
                <a:r>
                  <a:rPr lang="en-US" sz="1400" b="1" dirty="0" smtClean="0">
                    <a:solidFill>
                      <a:srgbClr val="0000CC"/>
                    </a:solidFill>
                  </a:rPr>
                  <a:t>nd… </a:t>
                </a:r>
                <a14:m>
                  <m:oMath xmlns="" xmlns:m="http://schemas.openxmlformats.org/officeDocument/2006/math">
                    <m:r>
                      <a:rPr lang="en-US" sz="1400" b="1" i="1" smtClean="0">
                        <a:solidFill>
                          <a:srgbClr val="0000CC"/>
                        </a:solidFill>
                        <a:latin typeface="Cambria Math"/>
                      </a:rPr>
                      <m:t>𝟏</m:t>
                    </m:r>
                    <m:r>
                      <a:rPr lang="en-US" sz="1400" b="1" i="1" smtClean="0">
                        <a:solidFill>
                          <a:srgbClr val="0000CC"/>
                        </a:solidFill>
                        <a:latin typeface="Cambria Math"/>
                      </a:rPr>
                      <m:t>.</m:t>
                    </m:r>
                    <m:r>
                      <a:rPr lang="en-US" sz="1400" b="1" i="1" smtClean="0">
                        <a:solidFill>
                          <a:srgbClr val="0000CC"/>
                        </a:solidFill>
                        <a:latin typeface="Cambria Math"/>
                      </a:rPr>
                      <m:t>𝟓𝟔</m:t>
                    </m:r>
                    <m:r>
                      <a:rPr lang="en-US" sz="1400" b="1" i="1" smtClean="0">
                        <a:solidFill>
                          <a:srgbClr val="0000CC"/>
                        </a:solidFill>
                        <a:latin typeface="Cambria Math"/>
                      </a:rPr>
                      <m:t>=</m:t>
                    </m:r>
                    <m:f>
                      <m:fPr>
                        <m:ctrlPr>
                          <a:rPr lang="en-US" sz="1400" b="1" i="1" smtClean="0">
                            <a:solidFill>
                              <a:srgbClr val="0000CC"/>
                            </a:solidFill>
                            <a:latin typeface="Cambria Math"/>
                          </a:rPr>
                        </m:ctrlPr>
                      </m:fPr>
                      <m:num>
                        <m:r>
                          <a:rPr lang="en-US" sz="1400" b="1" i="1" smtClean="0">
                            <a:solidFill>
                              <a:srgbClr val="0000CC"/>
                            </a:solidFill>
                            <a:latin typeface="Cambria Math"/>
                          </a:rPr>
                          <m:t>𝟏</m:t>
                        </m:r>
                      </m:num>
                      <m:den>
                        <m:r>
                          <a:rPr lang="en-US" sz="1400" b="1" i="1" smtClean="0">
                            <a:solidFill>
                              <a:srgbClr val="0000CC"/>
                            </a:solidFill>
                            <a:latin typeface="Cambria Math"/>
                          </a:rPr>
                          <m:t>𝟎</m:t>
                        </m:r>
                        <m:r>
                          <a:rPr lang="en-US" sz="1400" b="1" i="1" smtClean="0">
                            <a:solidFill>
                              <a:srgbClr val="0000CC"/>
                            </a:solidFill>
                            <a:latin typeface="Cambria Math"/>
                          </a:rPr>
                          <m:t>.</m:t>
                        </m:r>
                        <m:r>
                          <a:rPr lang="en-US" sz="1400" b="1" i="1" smtClean="0">
                            <a:solidFill>
                              <a:srgbClr val="0000CC"/>
                            </a:solidFill>
                            <a:latin typeface="Cambria Math"/>
                          </a:rPr>
                          <m:t>𝟔𝟓</m:t>
                        </m:r>
                      </m:den>
                    </m:f>
                  </m:oMath>
                </a14:m>
                <a:endParaRPr lang="en-US" sz="1400" b="1" dirty="0">
                  <a:solidFill>
                    <a:srgbClr val="0000CC"/>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2590800" y="2705100"/>
                <a:ext cx="2808887" cy="1049839"/>
              </a:xfrm>
              <a:prstGeom prst="rect">
                <a:avLst/>
              </a:prstGeom>
              <a:blipFill rotWithShape="1">
                <a:blip r:embed="rId2"/>
                <a:stretch>
                  <a:fillRect/>
                </a:stretch>
              </a:blipFill>
              <a:effectLst>
                <a:outerShdw blurRad="50800" dist="38100" dir="2700000" algn="tl" rotWithShape="0">
                  <a:prstClr val="black">
                    <a:alpha val="40000"/>
                  </a:prstClr>
                </a:outerShdw>
              </a:effectLst>
            </p:spPr>
            <p:txBody>
              <a:bodyPr/>
              <a:lstStyle/>
              <a:p>
                <a:r>
                  <a:rPr lang="en-US">
                    <a:noFill/>
                  </a:rPr>
                  <a:t> </a:t>
                </a:r>
              </a:p>
            </p:txBody>
          </p:sp>
        </mc:Fallback>
      </mc:AlternateContent>
      <p:sp>
        <p:nvSpPr>
          <p:cNvPr id="59" name="TextBox 58"/>
          <p:cNvSpPr txBox="1"/>
          <p:nvPr/>
        </p:nvSpPr>
        <p:spPr>
          <a:xfrm>
            <a:off x="0" y="4675882"/>
            <a:ext cx="4572000" cy="1077218"/>
          </a:xfrm>
          <a:prstGeom prst="rect">
            <a:avLst/>
          </a:prstGeom>
          <a:solidFill>
            <a:schemeClr val="accent1">
              <a:lumMod val="20000"/>
              <a:lumOff val="80000"/>
            </a:schemeClr>
          </a:solidFill>
        </p:spPr>
        <p:txBody>
          <a:bodyPr wrap="square" rtlCol="0">
            <a:spAutoFit/>
          </a:bodyPr>
          <a:lstStyle/>
          <a:p>
            <a:r>
              <a:rPr lang="en-US" sz="1600" b="1" dirty="0" smtClean="0"/>
              <a:t>In the market for dollars: </a:t>
            </a:r>
          </a:p>
          <a:p>
            <a:pPr marL="285750" indent="-285750">
              <a:buFont typeface="Arial" pitchFamily="34" charset="0"/>
              <a:buChar char="•"/>
            </a:pPr>
            <a:r>
              <a:rPr lang="en-US" sz="1600" dirty="0" smtClean="0"/>
              <a:t>The exchange rate, or ‘price’, is the number of pounds per dollar.</a:t>
            </a:r>
          </a:p>
          <a:p>
            <a:pPr marL="285750" indent="-285750">
              <a:buFont typeface="Arial" pitchFamily="34" charset="0"/>
              <a:buChar char="•"/>
            </a:pPr>
            <a:r>
              <a:rPr lang="en-US" sz="1600" dirty="0" smtClean="0"/>
              <a:t>The supply and demand are for dollars</a:t>
            </a:r>
            <a:endParaRPr lang="en-US" sz="1600" dirty="0"/>
          </a:p>
        </p:txBody>
      </p:sp>
      <p:sp>
        <p:nvSpPr>
          <p:cNvPr id="60" name="TextBox 59"/>
          <p:cNvSpPr txBox="1"/>
          <p:nvPr/>
        </p:nvSpPr>
        <p:spPr>
          <a:xfrm>
            <a:off x="4572000" y="4675882"/>
            <a:ext cx="4572000" cy="1077218"/>
          </a:xfrm>
          <a:prstGeom prst="rect">
            <a:avLst/>
          </a:prstGeom>
          <a:solidFill>
            <a:schemeClr val="accent2">
              <a:lumMod val="20000"/>
              <a:lumOff val="80000"/>
            </a:schemeClr>
          </a:solidFill>
        </p:spPr>
        <p:txBody>
          <a:bodyPr wrap="square" rtlCol="0">
            <a:spAutoFit/>
          </a:bodyPr>
          <a:lstStyle/>
          <a:p>
            <a:r>
              <a:rPr lang="en-US" sz="1600" b="1" dirty="0" smtClean="0"/>
              <a:t>In the market for pounds: </a:t>
            </a:r>
          </a:p>
          <a:p>
            <a:pPr marL="285750" indent="-285750">
              <a:buFont typeface="Arial" pitchFamily="34" charset="0"/>
              <a:buChar char="•"/>
            </a:pPr>
            <a:r>
              <a:rPr lang="en-US" sz="1600" dirty="0" smtClean="0"/>
              <a:t>The exchange rate, or ‘price’, is the number of dollars per pound.</a:t>
            </a:r>
          </a:p>
          <a:p>
            <a:pPr marL="285750" indent="-285750">
              <a:buFont typeface="Arial" pitchFamily="34" charset="0"/>
              <a:buChar char="•"/>
            </a:pPr>
            <a:r>
              <a:rPr lang="en-US" sz="1600" dirty="0" smtClean="0"/>
              <a:t>The supply and demand are for pounds</a:t>
            </a:r>
            <a:endParaRPr lang="en-US" sz="1600" dirty="0"/>
          </a:p>
        </p:txBody>
      </p:sp>
      <p:sp>
        <p:nvSpPr>
          <p:cNvPr id="62" name="TextBox 61"/>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Introduction to Exchange Rates</a:t>
            </a:r>
            <a:endParaRPr lang="en-US" sz="1400" i="1" dirty="0">
              <a:latin typeface="Lucida Sans - 18"/>
            </a:endParaRPr>
          </a:p>
        </p:txBody>
      </p:sp>
    </p:spTree>
    <p:extLst>
      <p:ext uri="{BB962C8B-B14F-4D97-AF65-F5344CB8AC3E}">
        <p14:creationId xmlns:p14="http://schemas.microsoft.com/office/powerpoint/2010/main" val="171381629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Calculating Exchange Rates</a:t>
            </a:r>
          </a:p>
          <a:p>
            <a:r>
              <a:rPr lang="en-US" sz="1800" dirty="0" smtClean="0"/>
              <a:t>Once you know the value of one currency expressed in terms of another, we can easily calculate the value of the other currency expressed in terms of the original. Study the table below. </a:t>
            </a:r>
          </a:p>
        </p:txBody>
      </p:sp>
      <p:graphicFrame>
        <p:nvGraphicFramePr>
          <p:cNvPr id="3" name="Table 2"/>
          <p:cNvGraphicFramePr>
            <a:graphicFrameLocks noGrp="1"/>
          </p:cNvGraphicFramePr>
          <p:nvPr>
            <p:extLst>
              <p:ext uri="{D42A27DB-BD31-4B8C-83A1-F6EECF244321}">
                <p14:modId xmlns:p14="http://schemas.microsoft.com/office/powerpoint/2010/main" val="3715689237"/>
              </p:ext>
            </p:extLst>
          </p:nvPr>
        </p:nvGraphicFramePr>
        <p:xfrm>
          <a:off x="0" y="1790700"/>
          <a:ext cx="9144000" cy="1381760"/>
        </p:xfrm>
        <a:graphic>
          <a:graphicData uri="http://schemas.openxmlformats.org/drawingml/2006/table">
            <a:tbl>
              <a:tblPr firstRow="1" bandRow="1">
                <a:tableStyleId>{21E4AEA4-8DFA-4A89-87EB-49C32662AFE0}</a:tableStyleId>
              </a:tblPr>
              <a:tblGrid>
                <a:gridCol w="1143000"/>
                <a:gridCol w="685800"/>
                <a:gridCol w="914400"/>
                <a:gridCol w="914400"/>
                <a:gridCol w="914400"/>
                <a:gridCol w="914400"/>
                <a:gridCol w="914400"/>
                <a:gridCol w="914400"/>
                <a:gridCol w="914400"/>
                <a:gridCol w="914400"/>
              </a:tblGrid>
              <a:tr h="370840">
                <a:tc>
                  <a:txBody>
                    <a:bodyPr/>
                    <a:lstStyle/>
                    <a:p>
                      <a:pPr algn="ctr"/>
                      <a:r>
                        <a:rPr lang="en-US" sz="1200" dirty="0" smtClean="0"/>
                        <a:t>1 USD</a:t>
                      </a:r>
                      <a:endParaRPr lang="en-US" sz="1200" dirty="0"/>
                    </a:p>
                  </a:txBody>
                  <a:tcPr anchor="ctr"/>
                </a:tc>
                <a:tc>
                  <a:txBody>
                    <a:bodyPr/>
                    <a:lstStyle/>
                    <a:p>
                      <a:pPr algn="ctr"/>
                      <a:r>
                        <a:rPr lang="en-US" sz="1200" dirty="0" smtClean="0"/>
                        <a:t>Euro</a:t>
                      </a:r>
                      <a:endParaRPr lang="en-US" sz="1200" dirty="0"/>
                    </a:p>
                  </a:txBody>
                  <a:tcPr anchor="ctr"/>
                </a:tc>
                <a:tc>
                  <a:txBody>
                    <a:bodyPr/>
                    <a:lstStyle/>
                    <a:p>
                      <a:pPr algn="ctr"/>
                      <a:r>
                        <a:rPr lang="en-US" sz="1200" dirty="0" smtClean="0"/>
                        <a:t>British</a:t>
                      </a:r>
                      <a:r>
                        <a:rPr lang="en-US" sz="1200" baseline="0" dirty="0" smtClean="0"/>
                        <a:t> Pound</a:t>
                      </a:r>
                      <a:endParaRPr lang="en-US" sz="1200" dirty="0"/>
                    </a:p>
                  </a:txBody>
                  <a:tcPr anchor="ctr"/>
                </a:tc>
                <a:tc>
                  <a:txBody>
                    <a:bodyPr/>
                    <a:lstStyle/>
                    <a:p>
                      <a:pPr algn="ctr"/>
                      <a:r>
                        <a:rPr lang="en-US" sz="1200" dirty="0" smtClean="0"/>
                        <a:t>Indian Rupee</a:t>
                      </a:r>
                      <a:endParaRPr lang="en-US" sz="1200" dirty="0"/>
                    </a:p>
                  </a:txBody>
                  <a:tcPr anchor="ctr"/>
                </a:tc>
                <a:tc>
                  <a:txBody>
                    <a:bodyPr/>
                    <a:lstStyle/>
                    <a:p>
                      <a:pPr algn="ctr"/>
                      <a:r>
                        <a:rPr lang="en-US" sz="1200" dirty="0" smtClean="0"/>
                        <a:t>Australian $</a:t>
                      </a:r>
                      <a:endParaRPr lang="en-US" sz="1200" dirty="0"/>
                    </a:p>
                  </a:txBody>
                  <a:tcPr anchor="ctr"/>
                </a:tc>
                <a:tc>
                  <a:txBody>
                    <a:bodyPr/>
                    <a:lstStyle/>
                    <a:p>
                      <a:pPr algn="ctr"/>
                      <a:r>
                        <a:rPr lang="en-US" sz="1200" dirty="0" smtClean="0"/>
                        <a:t>Canadian $</a:t>
                      </a:r>
                      <a:endParaRPr lang="en-US" sz="1200" dirty="0"/>
                    </a:p>
                  </a:txBody>
                  <a:tcPr anchor="ctr"/>
                </a:tc>
                <a:tc>
                  <a:txBody>
                    <a:bodyPr/>
                    <a:lstStyle/>
                    <a:p>
                      <a:pPr algn="ctr"/>
                      <a:r>
                        <a:rPr lang="en-US" sz="1200" dirty="0" smtClean="0"/>
                        <a:t>South African rand</a:t>
                      </a:r>
                      <a:endParaRPr lang="en-US" sz="1200" dirty="0"/>
                    </a:p>
                  </a:txBody>
                  <a:tcPr anchor="ctr"/>
                </a:tc>
                <a:tc>
                  <a:txBody>
                    <a:bodyPr/>
                    <a:lstStyle/>
                    <a:p>
                      <a:pPr algn="ctr"/>
                      <a:r>
                        <a:rPr lang="en-US" sz="1200" dirty="0" smtClean="0"/>
                        <a:t>New Zealand $</a:t>
                      </a:r>
                      <a:endParaRPr lang="en-US" sz="1200" dirty="0"/>
                    </a:p>
                  </a:txBody>
                  <a:tcPr anchor="ctr"/>
                </a:tc>
                <a:tc>
                  <a:txBody>
                    <a:bodyPr/>
                    <a:lstStyle/>
                    <a:p>
                      <a:pPr algn="ctr"/>
                      <a:r>
                        <a:rPr lang="en-US" sz="1200" dirty="0" smtClean="0"/>
                        <a:t>Japanese</a:t>
                      </a:r>
                      <a:r>
                        <a:rPr lang="en-US" sz="1200" baseline="0" dirty="0" smtClean="0"/>
                        <a:t> Yen</a:t>
                      </a:r>
                      <a:endParaRPr lang="en-US" sz="1200" dirty="0"/>
                    </a:p>
                  </a:txBody>
                  <a:tcPr anchor="ctr"/>
                </a:tc>
                <a:tc>
                  <a:txBody>
                    <a:bodyPr/>
                    <a:lstStyle/>
                    <a:p>
                      <a:pPr algn="ctr"/>
                      <a:r>
                        <a:rPr lang="en-US" sz="1200" dirty="0" smtClean="0"/>
                        <a:t>Chinese </a:t>
                      </a:r>
                      <a:r>
                        <a:rPr lang="en-US" sz="1200" dirty="0" err="1" smtClean="0"/>
                        <a:t>yuan</a:t>
                      </a:r>
                      <a:endParaRPr lang="en-US" sz="1200" dirty="0"/>
                    </a:p>
                  </a:txBody>
                  <a:tcPr anchor="ctr"/>
                </a:tc>
              </a:tr>
              <a:tr h="370840">
                <a:tc>
                  <a:txBody>
                    <a:bodyPr/>
                    <a:lstStyle/>
                    <a:p>
                      <a:pPr algn="ctr"/>
                      <a:r>
                        <a:rPr lang="en-US" b="1" dirty="0" smtClean="0">
                          <a:solidFill>
                            <a:srgbClr val="0000CC"/>
                          </a:solidFill>
                        </a:rPr>
                        <a:t>1 US $ = </a:t>
                      </a:r>
                      <a:endParaRPr lang="en-US" b="1" dirty="0">
                        <a:solidFill>
                          <a:srgbClr val="0000CC"/>
                        </a:solidFill>
                      </a:endParaRPr>
                    </a:p>
                  </a:txBody>
                  <a:tcPr anchor="ctr"/>
                </a:tc>
                <a:tc>
                  <a:txBody>
                    <a:bodyPr/>
                    <a:lstStyle/>
                    <a:p>
                      <a:pPr algn="ctr"/>
                      <a:r>
                        <a:rPr lang="en-US" dirty="0" smtClean="0"/>
                        <a:t>0.81</a:t>
                      </a:r>
                      <a:endParaRPr lang="en-US" dirty="0"/>
                    </a:p>
                  </a:txBody>
                  <a:tcPr anchor="ctr"/>
                </a:tc>
                <a:tc>
                  <a:txBody>
                    <a:bodyPr/>
                    <a:lstStyle/>
                    <a:p>
                      <a:pPr algn="ctr"/>
                      <a:r>
                        <a:rPr lang="en-US" dirty="0" smtClean="0"/>
                        <a:t>0.64</a:t>
                      </a:r>
                      <a:endParaRPr lang="en-US" dirty="0"/>
                    </a:p>
                  </a:txBody>
                  <a:tcPr anchor="ctr"/>
                </a:tc>
                <a:tc>
                  <a:txBody>
                    <a:bodyPr/>
                    <a:lstStyle/>
                    <a:p>
                      <a:pPr algn="ctr"/>
                      <a:r>
                        <a:rPr lang="en-US" dirty="0" smtClean="0"/>
                        <a:t>55.51</a:t>
                      </a:r>
                      <a:endParaRPr lang="en-US" dirty="0"/>
                    </a:p>
                  </a:txBody>
                  <a:tcPr anchor="ctr"/>
                </a:tc>
                <a:tc>
                  <a:txBody>
                    <a:bodyPr/>
                    <a:lstStyle/>
                    <a:p>
                      <a:pPr algn="ctr"/>
                      <a:r>
                        <a:rPr lang="en-US" dirty="0" smtClean="0"/>
                        <a:t>0.95</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8.23</a:t>
                      </a:r>
                      <a:endParaRPr lang="en-US" dirty="0"/>
                    </a:p>
                  </a:txBody>
                  <a:tcPr anchor="ctr"/>
                </a:tc>
                <a:tc>
                  <a:txBody>
                    <a:bodyPr/>
                    <a:lstStyle/>
                    <a:p>
                      <a:pPr algn="ctr"/>
                      <a:r>
                        <a:rPr lang="en-US" dirty="0" smtClean="0"/>
                        <a:t>1.23</a:t>
                      </a:r>
                      <a:endParaRPr lang="en-US" dirty="0"/>
                    </a:p>
                  </a:txBody>
                  <a:tcPr anchor="ctr"/>
                </a:tc>
                <a:tc>
                  <a:txBody>
                    <a:bodyPr/>
                    <a:lstStyle/>
                    <a:p>
                      <a:pPr algn="ctr"/>
                      <a:r>
                        <a:rPr lang="en-US" dirty="0" smtClean="0"/>
                        <a:t>78.13</a:t>
                      </a:r>
                      <a:endParaRPr lang="en-US" dirty="0"/>
                    </a:p>
                  </a:txBody>
                  <a:tcPr anchor="ctr"/>
                </a:tc>
                <a:tc>
                  <a:txBody>
                    <a:bodyPr/>
                    <a:lstStyle/>
                    <a:p>
                      <a:pPr algn="ctr"/>
                      <a:r>
                        <a:rPr lang="en-US" dirty="0" smtClean="0"/>
                        <a:t>6.36</a:t>
                      </a:r>
                      <a:endParaRPr lang="en-US" dirty="0"/>
                    </a:p>
                  </a:txBody>
                  <a:tcPr anchor="ctr"/>
                </a:tc>
              </a:tr>
              <a:tr h="370840">
                <a:tc>
                  <a:txBody>
                    <a:bodyPr/>
                    <a:lstStyle/>
                    <a:p>
                      <a:pPr algn="ctr"/>
                      <a:r>
                        <a:rPr lang="en-US" b="1" dirty="0" smtClean="0">
                          <a:solidFill>
                            <a:srgbClr val="0000CC"/>
                          </a:solidFill>
                        </a:rPr>
                        <a:t>Inverse:</a:t>
                      </a:r>
                      <a:endParaRPr lang="en-US" b="1" dirty="0">
                        <a:solidFill>
                          <a:srgbClr val="0000CC"/>
                        </a:solidFill>
                      </a:endParaRPr>
                    </a:p>
                  </a:txBody>
                  <a:tcPr anchor="ctr"/>
                </a:tc>
                <a:tc>
                  <a:txBody>
                    <a:bodyPr/>
                    <a:lstStyle/>
                    <a:p>
                      <a:pPr algn="ctr"/>
                      <a:r>
                        <a:rPr lang="en-US" dirty="0" smtClean="0"/>
                        <a:t>1.23</a:t>
                      </a:r>
                      <a:endParaRPr lang="en-US" dirty="0"/>
                    </a:p>
                  </a:txBody>
                  <a:tcPr anchor="ctr"/>
                </a:tc>
                <a:tc>
                  <a:txBody>
                    <a:bodyPr/>
                    <a:lstStyle/>
                    <a:p>
                      <a:pPr algn="ctr"/>
                      <a:r>
                        <a:rPr lang="en-US" dirty="0" smtClean="0"/>
                        <a:t>1.56</a:t>
                      </a:r>
                      <a:endParaRPr lang="en-US" dirty="0"/>
                    </a:p>
                  </a:txBody>
                  <a:tcPr anchor="ctr"/>
                </a:tc>
                <a:tc>
                  <a:txBody>
                    <a:bodyPr/>
                    <a:lstStyle/>
                    <a:p>
                      <a:pPr algn="ctr"/>
                      <a:r>
                        <a:rPr lang="en-US" dirty="0" smtClean="0"/>
                        <a:t>0.02</a:t>
                      </a:r>
                      <a:endParaRPr lang="en-US" dirty="0"/>
                    </a:p>
                  </a:txBody>
                  <a:tcPr anchor="ctr"/>
                </a:tc>
                <a:tc>
                  <a:txBody>
                    <a:bodyPr/>
                    <a:lstStyle/>
                    <a:p>
                      <a:pPr algn="ctr"/>
                      <a:r>
                        <a:rPr lang="en-US" dirty="0" smtClean="0"/>
                        <a:t>1.05</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0.12</a:t>
                      </a:r>
                      <a:endParaRPr lang="en-US" dirty="0"/>
                    </a:p>
                  </a:txBody>
                  <a:tcPr anchor="ctr"/>
                </a:tc>
                <a:tc>
                  <a:txBody>
                    <a:bodyPr/>
                    <a:lstStyle/>
                    <a:p>
                      <a:pPr algn="ctr"/>
                      <a:r>
                        <a:rPr lang="en-US" dirty="0" smtClean="0"/>
                        <a:t>0.81</a:t>
                      </a:r>
                      <a:endParaRPr lang="en-US" dirty="0"/>
                    </a:p>
                  </a:txBody>
                  <a:tcPr anchor="ctr"/>
                </a:tc>
                <a:tc>
                  <a:txBody>
                    <a:bodyPr/>
                    <a:lstStyle/>
                    <a:p>
                      <a:pPr algn="ctr"/>
                      <a:r>
                        <a:rPr lang="en-US" dirty="0" smtClean="0"/>
                        <a:t>0.013</a:t>
                      </a:r>
                      <a:endParaRPr lang="en-US" dirty="0"/>
                    </a:p>
                  </a:txBody>
                  <a:tcPr anchor="ctr"/>
                </a:tc>
                <a:tc>
                  <a:txBody>
                    <a:bodyPr/>
                    <a:lstStyle/>
                    <a:p>
                      <a:pPr algn="ctr"/>
                      <a:r>
                        <a:rPr lang="en-US" dirty="0" smtClean="0"/>
                        <a:t>0.16</a:t>
                      </a:r>
                      <a:endParaRPr lang="en-US" dirty="0"/>
                    </a:p>
                  </a:txBody>
                  <a:tcPr anchor="ctr"/>
                </a:tc>
              </a:tr>
            </a:tbl>
          </a:graphicData>
        </a:graphic>
      </p:graphicFrame>
      <p:sp>
        <p:nvSpPr>
          <p:cNvPr id="4" name="Left Brace 3"/>
          <p:cNvSpPr/>
          <p:nvPr/>
        </p:nvSpPr>
        <p:spPr>
          <a:xfrm rot="16200000">
            <a:off x="4914901" y="-533402"/>
            <a:ext cx="381001" cy="7924804"/>
          </a:xfrm>
          <a:prstGeom prst="leftBrace">
            <a:avLst>
              <a:gd name="adj1" fmla="val 8333"/>
              <a:gd name="adj2" fmla="val 30969"/>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6" name="TextBox 5"/>
          <p:cNvSpPr txBox="1"/>
          <p:nvPr/>
        </p:nvSpPr>
        <p:spPr>
          <a:xfrm>
            <a:off x="0" y="3619501"/>
            <a:ext cx="9144000" cy="2062103"/>
          </a:xfrm>
          <a:prstGeom prst="rect">
            <a:avLst/>
          </a:prstGeom>
          <a:solidFill>
            <a:schemeClr val="accent2">
              <a:lumMod val="20000"/>
              <a:lumOff val="80000"/>
            </a:schemeClr>
          </a:solidFill>
        </p:spPr>
        <p:txBody>
          <a:bodyPr wrap="square" rtlCol="0">
            <a:spAutoFit/>
          </a:bodyPr>
          <a:lstStyle/>
          <a:p>
            <a:pPr marL="285750" indent="-285750">
              <a:buFont typeface="Arial" pitchFamily="34" charset="0"/>
              <a:buChar char="•"/>
            </a:pPr>
            <a:r>
              <a:rPr lang="en-US" sz="1600" dirty="0" smtClean="0"/>
              <a:t>The first row tells us how much one dollar ‘costs’ in each of the foreign currencies. In other words, it’s the dollar exchange rate in Europe, Britain, India, and so on…</a:t>
            </a:r>
          </a:p>
          <a:p>
            <a:pPr marL="285750" indent="-285750">
              <a:buFont typeface="Arial" pitchFamily="34" charset="0"/>
              <a:buChar char="•"/>
            </a:pPr>
            <a:r>
              <a:rPr lang="en-US" sz="1600" dirty="0" smtClean="0"/>
              <a:t>The second row tells us how much the foreign currency costs to Americans. For example, </a:t>
            </a:r>
          </a:p>
          <a:p>
            <a:pPr marL="667832" lvl="1" indent="-285750">
              <a:buFont typeface="Wingdings" pitchFamily="2" charset="2"/>
              <a:buChar char="Ø"/>
            </a:pPr>
            <a:r>
              <a:rPr lang="en-US" sz="1600" dirty="0"/>
              <a:t>O</a:t>
            </a:r>
            <a:r>
              <a:rPr lang="en-US" sz="1600" dirty="0" smtClean="0"/>
              <a:t>ne euro’s worth of goods from Germany ‘costs’ Americans $1.23. 100 euros of output would cost $123.</a:t>
            </a:r>
          </a:p>
          <a:p>
            <a:pPr marL="667832" lvl="1" indent="-285750">
              <a:buFont typeface="Wingdings" pitchFamily="2" charset="2"/>
              <a:buChar char="Ø"/>
            </a:pPr>
            <a:r>
              <a:rPr lang="en-US" sz="1600" dirty="0" smtClean="0"/>
              <a:t>One rand worth of South African output would only cost an American $0.12. But 100 rand of output would cost $12.</a:t>
            </a:r>
          </a:p>
          <a:p>
            <a:pPr marL="285750" indent="-285750">
              <a:buFont typeface="Arial" pitchFamily="34" charset="0"/>
              <a:buChar char="•"/>
            </a:pPr>
            <a:r>
              <a:rPr lang="en-US" sz="1600" i="1" dirty="0" smtClean="0">
                <a:solidFill>
                  <a:srgbClr val="FF0000"/>
                </a:solidFill>
              </a:rPr>
              <a:t>The value of one currency is always the inverse of the other currency’s value</a:t>
            </a:r>
            <a:endParaRPr lang="en-US" sz="1600" i="1" dirty="0">
              <a:solidFill>
                <a:srgbClr val="FF0000"/>
              </a:solidFill>
            </a:endParaRPr>
          </a:p>
        </p:txBody>
      </p:sp>
      <p:sp>
        <p:nvSpPr>
          <p:cNvPr id="77" name="TextBox 76"/>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Calculating Exchange Rates</a:t>
            </a:r>
            <a:endParaRPr lang="en-US" sz="1400" i="1" dirty="0">
              <a:latin typeface="Lucida Sans - 18"/>
            </a:endParaRPr>
          </a:p>
        </p:txBody>
      </p:sp>
    </p:spTree>
    <p:extLst>
      <p:ext uri="{BB962C8B-B14F-4D97-AF65-F5344CB8AC3E}">
        <p14:creationId xmlns:p14="http://schemas.microsoft.com/office/powerpoint/2010/main" val="7928130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Calculating Prices Using Exchange Rates</a:t>
            </a:r>
          </a:p>
          <a:p>
            <a:r>
              <a:rPr lang="en-US" sz="1800" dirty="0" smtClean="0"/>
              <a:t>With a knowledge of exchange rates, we can easily calculate how much a good produced abroad in one currency will cost a foreign consumer who is spending another currency.  Knowing the exchange rate of the US dollar in the nine countries below, fill in the last row of this table </a:t>
            </a:r>
          </a:p>
        </p:txBody>
      </p:sp>
      <p:graphicFrame>
        <p:nvGraphicFramePr>
          <p:cNvPr id="3" name="Table 2"/>
          <p:cNvGraphicFramePr>
            <a:graphicFrameLocks noGrp="1"/>
          </p:cNvGraphicFramePr>
          <p:nvPr>
            <p:extLst>
              <p:ext uri="{D42A27DB-BD31-4B8C-83A1-F6EECF244321}">
                <p14:modId xmlns:p14="http://schemas.microsoft.com/office/powerpoint/2010/main" val="1734248912"/>
              </p:ext>
            </p:extLst>
          </p:nvPr>
        </p:nvGraphicFramePr>
        <p:xfrm>
          <a:off x="0" y="2075180"/>
          <a:ext cx="9144000" cy="1518920"/>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370840">
                <a:tc>
                  <a:txBody>
                    <a:bodyPr/>
                    <a:lstStyle/>
                    <a:p>
                      <a:pPr algn="ctr"/>
                      <a:r>
                        <a:rPr lang="en-US" sz="1200" dirty="0" smtClean="0"/>
                        <a:t>1 USD</a:t>
                      </a:r>
                      <a:endParaRPr lang="en-US" sz="1200" dirty="0"/>
                    </a:p>
                  </a:txBody>
                  <a:tcPr anchor="ctr"/>
                </a:tc>
                <a:tc>
                  <a:txBody>
                    <a:bodyPr/>
                    <a:lstStyle/>
                    <a:p>
                      <a:pPr algn="ctr"/>
                      <a:r>
                        <a:rPr lang="en-US" sz="1200" dirty="0" smtClean="0"/>
                        <a:t>Euro</a:t>
                      </a:r>
                      <a:endParaRPr lang="en-US" sz="1200" dirty="0"/>
                    </a:p>
                  </a:txBody>
                  <a:tcPr anchor="ctr"/>
                </a:tc>
                <a:tc>
                  <a:txBody>
                    <a:bodyPr/>
                    <a:lstStyle/>
                    <a:p>
                      <a:pPr algn="ctr"/>
                      <a:r>
                        <a:rPr lang="en-US" sz="1200" dirty="0" smtClean="0"/>
                        <a:t>British</a:t>
                      </a:r>
                      <a:r>
                        <a:rPr lang="en-US" sz="1200" baseline="0" dirty="0" smtClean="0"/>
                        <a:t> Pound</a:t>
                      </a:r>
                      <a:endParaRPr lang="en-US" sz="1200" dirty="0"/>
                    </a:p>
                  </a:txBody>
                  <a:tcPr anchor="ctr"/>
                </a:tc>
                <a:tc>
                  <a:txBody>
                    <a:bodyPr/>
                    <a:lstStyle/>
                    <a:p>
                      <a:pPr algn="ctr"/>
                      <a:r>
                        <a:rPr lang="en-US" sz="1200" dirty="0" smtClean="0"/>
                        <a:t>Indian Rupee</a:t>
                      </a:r>
                      <a:endParaRPr lang="en-US" sz="1200" dirty="0"/>
                    </a:p>
                  </a:txBody>
                  <a:tcPr anchor="ctr"/>
                </a:tc>
                <a:tc>
                  <a:txBody>
                    <a:bodyPr/>
                    <a:lstStyle/>
                    <a:p>
                      <a:pPr algn="ctr"/>
                      <a:r>
                        <a:rPr lang="en-US" sz="1200" dirty="0" smtClean="0"/>
                        <a:t>Australian $</a:t>
                      </a:r>
                      <a:endParaRPr lang="en-US" sz="1200" dirty="0"/>
                    </a:p>
                  </a:txBody>
                  <a:tcPr anchor="ctr"/>
                </a:tc>
              </a:tr>
              <a:tr h="370840">
                <a:tc>
                  <a:txBody>
                    <a:bodyPr/>
                    <a:lstStyle/>
                    <a:p>
                      <a:pPr algn="ctr"/>
                      <a:r>
                        <a:rPr lang="en-US" b="1" dirty="0" smtClean="0">
                          <a:solidFill>
                            <a:srgbClr val="FF0000"/>
                          </a:solidFill>
                        </a:rPr>
                        <a:t>1 US $ = </a:t>
                      </a:r>
                      <a:endParaRPr lang="en-US" b="1" dirty="0">
                        <a:solidFill>
                          <a:srgbClr val="FF0000"/>
                        </a:solidFill>
                      </a:endParaRPr>
                    </a:p>
                  </a:txBody>
                  <a:tcPr anchor="ctr"/>
                </a:tc>
                <a:tc>
                  <a:txBody>
                    <a:bodyPr/>
                    <a:lstStyle/>
                    <a:p>
                      <a:pPr algn="ctr"/>
                      <a:r>
                        <a:rPr lang="en-US" dirty="0" smtClean="0"/>
                        <a:t>0.81</a:t>
                      </a:r>
                      <a:endParaRPr lang="en-US" dirty="0"/>
                    </a:p>
                  </a:txBody>
                  <a:tcPr anchor="ctr"/>
                </a:tc>
                <a:tc>
                  <a:txBody>
                    <a:bodyPr/>
                    <a:lstStyle/>
                    <a:p>
                      <a:pPr algn="ctr"/>
                      <a:r>
                        <a:rPr lang="en-US" dirty="0" smtClean="0"/>
                        <a:t>0.64</a:t>
                      </a:r>
                      <a:endParaRPr lang="en-US" dirty="0"/>
                    </a:p>
                  </a:txBody>
                  <a:tcPr anchor="ctr"/>
                </a:tc>
                <a:tc>
                  <a:txBody>
                    <a:bodyPr/>
                    <a:lstStyle/>
                    <a:p>
                      <a:pPr algn="ctr"/>
                      <a:r>
                        <a:rPr lang="en-US" dirty="0" smtClean="0"/>
                        <a:t>55.51</a:t>
                      </a:r>
                      <a:endParaRPr lang="en-US" dirty="0"/>
                    </a:p>
                  </a:txBody>
                  <a:tcPr anchor="ctr"/>
                </a:tc>
                <a:tc>
                  <a:txBody>
                    <a:bodyPr/>
                    <a:lstStyle/>
                    <a:p>
                      <a:pPr algn="ctr"/>
                      <a:r>
                        <a:rPr lang="en-US" dirty="0" smtClean="0"/>
                        <a:t>0.95</a:t>
                      </a:r>
                      <a:endParaRPr lang="en-US" dirty="0"/>
                    </a:p>
                  </a:txBody>
                  <a:tcPr anchor="ctr"/>
                </a:tc>
              </a:tr>
              <a:tr h="370840">
                <a:tc>
                  <a:txBody>
                    <a:bodyPr/>
                    <a:lstStyle/>
                    <a:p>
                      <a:pPr algn="ctr"/>
                      <a:r>
                        <a:rPr lang="en-US" b="1" dirty="0" smtClean="0">
                          <a:solidFill>
                            <a:srgbClr val="FF0000"/>
                          </a:solidFill>
                        </a:rPr>
                        <a:t>Price of a $1000 American product</a:t>
                      </a:r>
                      <a:r>
                        <a:rPr lang="en-US" b="1" baseline="0" dirty="0" smtClean="0">
                          <a:solidFill>
                            <a:srgbClr val="FF0000"/>
                          </a:solidFill>
                        </a:rPr>
                        <a:t> in each currency</a:t>
                      </a:r>
                      <a:endParaRPr lang="en-US" b="1" dirty="0">
                        <a:solidFill>
                          <a:srgbClr val="FF0000"/>
                        </a:solidFill>
                      </a:endParaRPr>
                    </a:p>
                  </a:txBody>
                  <a:tcPr anchor="ctr"/>
                </a:tc>
                <a:tc>
                  <a:txBody>
                    <a:bodyPr/>
                    <a:lstStyle/>
                    <a:p>
                      <a:pPr algn="ctr"/>
                      <a:endParaRPr lang="en-US" b="0" i="1" dirty="0" smtClean="0">
                        <a:latin typeface="Cambria Math"/>
                        <a:ea typeface="Cambria Math"/>
                      </a:endParaRPr>
                    </a:p>
                    <a:p>
                      <a:pPr algn="ctr"/>
                      <a:endParaRPr lang="en-US" sz="1600" b="1" dirty="0">
                        <a:solidFill>
                          <a:srgbClr val="FF0000"/>
                        </a:solidFill>
                      </a:endParaRPr>
                    </a:p>
                  </a:txBody>
                  <a:tcPr anchor="ctr"/>
                </a:tc>
                <a:tc>
                  <a:txBody>
                    <a:bodyPr/>
                    <a:lstStyle/>
                    <a:p>
                      <a:pPr algn="ctr"/>
                      <a:endParaRPr lang="en-US" b="0" i="1" dirty="0" smtClean="0">
                        <a:latin typeface="Cambria Math"/>
                        <a:ea typeface="Cambria Math"/>
                      </a:endParaRPr>
                    </a:p>
                    <a:p>
                      <a:pPr algn="ctr"/>
                      <a:endParaRPr lang="en-US" sz="1600" b="1" dirty="0">
                        <a:solidFill>
                          <a:srgbClr val="FF0000"/>
                        </a:solidFill>
                      </a:endParaRPr>
                    </a:p>
                  </a:txBody>
                  <a:tcPr anchor="ctr"/>
                </a:tc>
                <a:tc>
                  <a:txBody>
                    <a:bodyPr/>
                    <a:lstStyle/>
                    <a:p>
                      <a:pPr algn="ctr"/>
                      <a:endParaRPr lang="en-US" b="0" i="1" dirty="0" smtClean="0">
                        <a:latin typeface="Cambria Math"/>
                        <a:ea typeface="Cambria Math"/>
                      </a:endParaRPr>
                    </a:p>
                    <a:p>
                      <a:pPr algn="ctr"/>
                      <a:endParaRPr lang="en-US" sz="1600" b="1" dirty="0">
                        <a:solidFill>
                          <a:srgbClr val="FF0000"/>
                        </a:solidFill>
                      </a:endParaRPr>
                    </a:p>
                  </a:txBody>
                  <a:tcPr anchor="ctr"/>
                </a:tc>
                <a:tc>
                  <a:txBody>
                    <a:bodyPr/>
                    <a:lstStyle/>
                    <a:p>
                      <a:pPr algn="ctr"/>
                      <a:endParaRPr lang="en-US" b="0" i="1" dirty="0" smtClean="0">
                        <a:latin typeface="Cambria Math"/>
                        <a:ea typeface="Cambria Math"/>
                      </a:endParaRPr>
                    </a:p>
                    <a:p>
                      <a:pPr algn="ctr"/>
                      <a:endParaRPr lang="en-US" sz="1600" b="1" dirty="0" smtClean="0">
                        <a:solidFill>
                          <a:srgbClr val="FF0000"/>
                        </a:solidFill>
                        <a:ea typeface="Cambria Math"/>
                      </a:endParaRPr>
                    </a:p>
                  </a:txBody>
                  <a:tcPr anchor="ctr"/>
                </a:tc>
              </a:tr>
            </a:tbl>
          </a:graphicData>
        </a:graphic>
      </p:graphicFrame>
      <p:sp>
        <p:nvSpPr>
          <p:cNvPr id="7" name="Left Brace 6"/>
          <p:cNvSpPr/>
          <p:nvPr/>
        </p:nvSpPr>
        <p:spPr>
          <a:xfrm rot="16200000">
            <a:off x="5257802" y="190498"/>
            <a:ext cx="381001" cy="7239002"/>
          </a:xfrm>
          <a:prstGeom prst="leftBrace">
            <a:avLst>
              <a:gd name="adj1" fmla="val 8333"/>
              <a:gd name="adj2" fmla="val 30969"/>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 name="TextBox 1"/>
          <p:cNvSpPr txBox="1"/>
          <p:nvPr/>
        </p:nvSpPr>
        <p:spPr>
          <a:xfrm>
            <a:off x="0" y="4000500"/>
            <a:ext cx="9144000" cy="1569660"/>
          </a:xfrm>
          <a:prstGeom prst="rect">
            <a:avLst/>
          </a:prstGeom>
          <a:solidFill>
            <a:schemeClr val="accent1">
              <a:lumMod val="20000"/>
              <a:lumOff val="80000"/>
            </a:schemeClr>
          </a:solidFill>
        </p:spPr>
        <p:txBody>
          <a:bodyPr wrap="square" rtlCol="0">
            <a:spAutoFit/>
          </a:bodyPr>
          <a:lstStyle/>
          <a:p>
            <a:pPr marL="285750" indent="-285750">
              <a:buFont typeface="Arial" pitchFamily="34" charset="0"/>
              <a:buChar char="•"/>
            </a:pPr>
            <a:r>
              <a:rPr lang="en-US" sz="1600" dirty="0" smtClean="0"/>
              <a:t>In each case we have simply to multiply the price of the good in US dollars by the exchange rate of the dollar in each country.</a:t>
            </a:r>
          </a:p>
          <a:p>
            <a:pPr marL="285750" indent="-285750">
              <a:buFont typeface="Arial" pitchFamily="34" charset="0"/>
              <a:buChar char="•"/>
            </a:pPr>
            <a:r>
              <a:rPr lang="en-US" sz="1600" dirty="0" smtClean="0"/>
              <a:t>If the dollar were to appreciate, the price of the $1,000 American product would go UP for foreign consumers. This helps explain why America’s net exports decrease when the exchange rate rises.</a:t>
            </a:r>
          </a:p>
          <a:p>
            <a:pPr marL="285750" indent="-285750">
              <a:buFont typeface="Arial" pitchFamily="34" charset="0"/>
              <a:buChar char="•"/>
            </a:pPr>
            <a:r>
              <a:rPr lang="en-US" sz="1600" dirty="0" smtClean="0"/>
              <a:t>If the dollar were to depreciate, US products would become cheaper to foreign consumers, which is why net exports will rise when a currency depreciates.</a:t>
            </a:r>
            <a:endParaRPr lang="en-US" sz="1600" dirty="0"/>
          </a:p>
        </p:txBody>
      </p:sp>
      <p:sp>
        <p:nvSpPr>
          <p:cNvPr id="8" name="TextBox 7"/>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Calculating Exchange Rates</a:t>
            </a:r>
            <a:endParaRPr lang="en-US" sz="1400" i="1" dirty="0">
              <a:latin typeface="Lucida Sans - 18"/>
            </a:endParaRPr>
          </a:p>
        </p:txBody>
      </p:sp>
    </p:spTree>
    <p:extLst>
      <p:ext uri="{BB962C8B-B14F-4D97-AF65-F5344CB8AC3E}">
        <p14:creationId xmlns:p14="http://schemas.microsoft.com/office/powerpoint/2010/main" val="353639410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TextBox 15"/>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The Foreign Exchange Market – Who Supplies and </a:t>
            </a:r>
            <a:r>
              <a:rPr lang="en-US" sz="2400" dirty="0">
                <a:solidFill>
                  <a:srgbClr val="FF0000"/>
                </a:solidFill>
              </a:rPr>
              <a:t>W</a:t>
            </a:r>
            <a:r>
              <a:rPr lang="en-US" sz="2400" dirty="0" smtClean="0">
                <a:solidFill>
                  <a:srgbClr val="FF0000"/>
                </a:solidFill>
              </a:rPr>
              <a:t>ho Demands?</a:t>
            </a:r>
          </a:p>
          <a:p>
            <a:r>
              <a:rPr lang="en-US" sz="1800" dirty="0" smtClean="0"/>
              <a:t>In a particular currency’s forex market, both domestic stakeholders and foreign stakeholders play a role. For example, the market for US dollars in Britain: </a:t>
            </a:r>
          </a:p>
        </p:txBody>
      </p:sp>
      <p:grpSp>
        <p:nvGrpSpPr>
          <p:cNvPr id="45" name="Group 44"/>
          <p:cNvGrpSpPr/>
          <p:nvPr/>
        </p:nvGrpSpPr>
        <p:grpSpPr>
          <a:xfrm>
            <a:off x="76200" y="1943100"/>
            <a:ext cx="4947762" cy="3651328"/>
            <a:chOff x="5219057" y="1549480"/>
            <a:chExt cx="4800275" cy="4250983"/>
          </a:xfrm>
        </p:grpSpPr>
        <p:cxnSp>
          <p:nvCxnSpPr>
            <p:cNvPr id="46" name="Straight Connector 45"/>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506634" y="1574800"/>
              <a:ext cx="2215244" cy="394154"/>
            </a:xfrm>
            <a:prstGeom prst="rect">
              <a:avLst/>
            </a:prstGeom>
            <a:noFill/>
          </p:spPr>
          <p:txBody>
            <a:bodyPr vert="horz" wrap="square" rtlCol="0">
              <a:spAutoFit/>
            </a:bodyPr>
            <a:lstStyle/>
            <a:p>
              <a:pPr algn="ctr"/>
              <a:r>
                <a:rPr lang="en-US" sz="1600" b="1" dirty="0" smtClean="0">
                  <a:solidFill>
                    <a:srgbClr val="FF6820"/>
                  </a:solidFill>
                </a:rPr>
                <a:t>US$ in Britain</a:t>
              </a:r>
              <a:endParaRPr lang="en-US" sz="1600" b="1" dirty="0">
                <a:solidFill>
                  <a:srgbClr val="FF6820"/>
                </a:solidFill>
              </a:endParaRPr>
            </a:p>
          </p:txBody>
        </p:sp>
        <p:sp>
          <p:nvSpPr>
            <p:cNvPr id="49" name="TextBox 48"/>
            <p:cNvSpPr txBox="1"/>
            <p:nvPr/>
          </p:nvSpPr>
          <p:spPr>
            <a:xfrm>
              <a:off x="5319063" y="1549480"/>
              <a:ext cx="760935" cy="465820"/>
            </a:xfrm>
            <a:prstGeom prst="rect">
              <a:avLst/>
            </a:prstGeom>
            <a:noFill/>
          </p:spPr>
          <p:txBody>
            <a:bodyPr vert="horz" wrap="square" rtlCol="0">
              <a:spAutoFit/>
            </a:bodyPr>
            <a:lstStyle/>
            <a:p>
              <a:r>
                <a:rPr lang="en-US" sz="2000" dirty="0" smtClean="0">
                  <a:solidFill>
                    <a:srgbClr val="000000"/>
                  </a:solidFill>
                </a:rPr>
                <a:t>₤/$</a:t>
              </a:r>
              <a:endParaRPr lang="en-US" sz="2000" dirty="0">
                <a:solidFill>
                  <a:srgbClr val="000000"/>
                </a:solidFill>
              </a:endParaRPr>
            </a:p>
          </p:txBody>
        </p:sp>
        <p:cxnSp>
          <p:nvCxnSpPr>
            <p:cNvPr id="50" name="Straight Connector 49"/>
            <p:cNvCxnSpPr/>
            <p:nvPr/>
          </p:nvCxnSpPr>
          <p:spPr>
            <a:xfrm>
              <a:off x="6121146" y="2134489"/>
              <a:ext cx="3071748" cy="284010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6079997" y="2120773"/>
              <a:ext cx="2989454" cy="3059684"/>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9182100" y="4800600"/>
              <a:ext cx="736600" cy="394154"/>
            </a:xfrm>
            <a:prstGeom prst="rect">
              <a:avLst/>
            </a:prstGeom>
            <a:noFill/>
          </p:spPr>
          <p:txBody>
            <a:bodyPr vert="horz" rtlCol="0">
              <a:spAutoFit/>
            </a:bodyPr>
            <a:lstStyle/>
            <a:p>
              <a:r>
                <a:rPr lang="en-US" sz="1600">
                  <a:solidFill>
                    <a:srgbClr val="000000"/>
                  </a:solidFill>
                </a:rPr>
                <a:t>D</a:t>
              </a:r>
              <a:r>
                <a:rPr lang="en-US" sz="1600" baseline="-25000">
                  <a:solidFill>
                    <a:srgbClr val="000000"/>
                  </a:solidFill>
                </a:rPr>
                <a:t>$</a:t>
              </a:r>
            </a:p>
          </p:txBody>
        </p:sp>
        <p:sp>
          <p:nvSpPr>
            <p:cNvPr id="53" name="TextBox 52"/>
            <p:cNvSpPr txBox="1"/>
            <p:nvPr/>
          </p:nvSpPr>
          <p:spPr>
            <a:xfrm>
              <a:off x="9080500" y="1905000"/>
              <a:ext cx="736600" cy="394154"/>
            </a:xfrm>
            <a:prstGeom prst="rect">
              <a:avLst/>
            </a:prstGeom>
            <a:noFill/>
          </p:spPr>
          <p:txBody>
            <a:bodyPr vert="horz" rtlCol="0">
              <a:spAutoFit/>
            </a:bodyPr>
            <a:lstStyle/>
            <a:p>
              <a:r>
                <a:rPr lang="en-US" sz="1600">
                  <a:solidFill>
                    <a:srgbClr val="000000"/>
                  </a:solidFill>
                </a:rPr>
                <a:t>S</a:t>
              </a:r>
              <a:r>
                <a:rPr lang="en-US" sz="1600" baseline="-25000">
                  <a:solidFill>
                    <a:srgbClr val="000000"/>
                  </a:solidFill>
                </a:rPr>
                <a:t>$</a:t>
              </a:r>
            </a:p>
          </p:txBody>
        </p:sp>
        <p:cxnSp>
          <p:nvCxnSpPr>
            <p:cNvPr id="54" name="Straight Connector 53"/>
            <p:cNvCxnSpPr/>
            <p:nvPr/>
          </p:nvCxnSpPr>
          <p:spPr>
            <a:xfrm flipH="1">
              <a:off x="5901690" y="3561460"/>
              <a:ext cx="1741678"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629652" y="3561460"/>
              <a:ext cx="0" cy="178358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404100" y="5357063"/>
              <a:ext cx="584200" cy="394154"/>
            </a:xfrm>
            <a:prstGeom prst="rect">
              <a:avLst/>
            </a:prstGeom>
            <a:noFill/>
          </p:spPr>
          <p:txBody>
            <a:bodyPr vert="horz" rtlCol="0">
              <a:spAutoFit/>
            </a:bodyPr>
            <a:lstStyle/>
            <a:p>
              <a:r>
                <a:rPr lang="en-US" sz="1600" dirty="0" err="1">
                  <a:solidFill>
                    <a:srgbClr val="000000"/>
                  </a:solidFill>
                </a:rPr>
                <a:t>Q</a:t>
              </a:r>
              <a:r>
                <a:rPr lang="en-US" sz="1600" baseline="-25000" dirty="0" err="1">
                  <a:solidFill>
                    <a:srgbClr val="000000"/>
                  </a:solidFill>
                </a:rPr>
                <a:t>e</a:t>
              </a:r>
              <a:endParaRPr lang="en-US" sz="1600" baseline="-25000" dirty="0">
                <a:solidFill>
                  <a:srgbClr val="000000"/>
                </a:solidFill>
              </a:endParaRPr>
            </a:p>
          </p:txBody>
        </p:sp>
        <p:sp>
          <p:nvSpPr>
            <p:cNvPr id="57" name="TextBox 56"/>
            <p:cNvSpPr txBox="1"/>
            <p:nvPr/>
          </p:nvSpPr>
          <p:spPr>
            <a:xfrm>
              <a:off x="5219057" y="3378279"/>
              <a:ext cx="959720" cy="394154"/>
            </a:xfrm>
            <a:prstGeom prst="rect">
              <a:avLst/>
            </a:prstGeom>
            <a:noFill/>
          </p:spPr>
          <p:txBody>
            <a:bodyPr vert="horz" wrap="square" rtlCol="0">
              <a:spAutoFit/>
            </a:bodyPr>
            <a:lstStyle/>
            <a:p>
              <a:r>
                <a:rPr lang="en-US" sz="1600" dirty="0" smtClean="0">
                  <a:solidFill>
                    <a:srgbClr val="000000"/>
                  </a:solidFill>
                </a:rPr>
                <a:t>0.65</a:t>
              </a:r>
              <a:endParaRPr lang="en-US" sz="1600" dirty="0">
                <a:solidFill>
                  <a:srgbClr val="000000"/>
                </a:solidFill>
              </a:endParaRPr>
            </a:p>
          </p:txBody>
        </p:sp>
        <p:sp>
          <p:nvSpPr>
            <p:cNvPr id="58" name="TextBox 57"/>
            <p:cNvSpPr txBox="1"/>
            <p:nvPr/>
          </p:nvSpPr>
          <p:spPr>
            <a:xfrm>
              <a:off x="9435132" y="5406309"/>
              <a:ext cx="584200" cy="394154"/>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a:t>
              </a:r>
              <a:endParaRPr lang="en-US" sz="1600" baseline="-25000" dirty="0">
                <a:solidFill>
                  <a:srgbClr val="000000"/>
                </a:solidFill>
              </a:endParaRPr>
            </a:p>
          </p:txBody>
        </p:sp>
      </p:grpSp>
      <p:cxnSp>
        <p:nvCxnSpPr>
          <p:cNvPr id="4" name="Straight Arrow Connector 3"/>
          <p:cNvCxnSpPr/>
          <p:nvPr/>
        </p:nvCxnSpPr>
        <p:spPr>
          <a:xfrm>
            <a:off x="4435901" y="2417746"/>
            <a:ext cx="484337" cy="16059"/>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5" name="TextBox 4"/>
          <p:cNvSpPr txBox="1"/>
          <p:nvPr/>
        </p:nvSpPr>
        <p:spPr>
          <a:xfrm>
            <a:off x="5029200" y="1932682"/>
            <a:ext cx="4114800" cy="1077218"/>
          </a:xfrm>
          <a:prstGeom prst="rect">
            <a:avLst/>
          </a:prstGeom>
          <a:solidFill>
            <a:schemeClr val="accent2">
              <a:lumMod val="20000"/>
              <a:lumOff val="80000"/>
            </a:schemeClr>
          </a:solidFill>
        </p:spPr>
        <p:txBody>
          <a:bodyPr wrap="square" rtlCol="0">
            <a:spAutoFit/>
          </a:bodyPr>
          <a:lstStyle/>
          <a:p>
            <a:r>
              <a:rPr lang="en-US" sz="1600" dirty="0" smtClean="0"/>
              <a:t>American households, firms, banks and the government supply dollars to Britain, so that they can buy British goods, services, financial and real assets</a:t>
            </a:r>
            <a:endParaRPr lang="en-US" sz="1600" dirty="0"/>
          </a:p>
        </p:txBody>
      </p:sp>
      <p:cxnSp>
        <p:nvCxnSpPr>
          <p:cNvPr id="61" name="Straight Arrow Connector 60"/>
          <p:cNvCxnSpPr/>
          <p:nvPr/>
        </p:nvCxnSpPr>
        <p:spPr>
          <a:xfrm>
            <a:off x="4588301" y="4904885"/>
            <a:ext cx="484337" cy="16059"/>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62" name="TextBox 61"/>
          <p:cNvSpPr txBox="1"/>
          <p:nvPr/>
        </p:nvSpPr>
        <p:spPr>
          <a:xfrm>
            <a:off x="5105400" y="4371082"/>
            <a:ext cx="3962400" cy="1077218"/>
          </a:xfrm>
          <a:prstGeom prst="rect">
            <a:avLst/>
          </a:prstGeom>
          <a:solidFill>
            <a:schemeClr val="accent1">
              <a:lumMod val="20000"/>
              <a:lumOff val="80000"/>
            </a:schemeClr>
          </a:solidFill>
        </p:spPr>
        <p:txBody>
          <a:bodyPr wrap="square" rtlCol="0">
            <a:spAutoFit/>
          </a:bodyPr>
          <a:lstStyle/>
          <a:p>
            <a:r>
              <a:rPr lang="en-US" sz="1600" dirty="0" smtClean="0"/>
              <a:t>British households, firms, banks and the British government demand dollars, which they wish to have in order to buy American goods, services, financial and real assets</a:t>
            </a:r>
            <a:endParaRPr lang="en-US" sz="1600" dirty="0"/>
          </a:p>
        </p:txBody>
      </p:sp>
      <p:sp>
        <p:nvSpPr>
          <p:cNvPr id="7" name="Right Brace 6"/>
          <p:cNvSpPr/>
          <p:nvPr/>
        </p:nvSpPr>
        <p:spPr>
          <a:xfrm>
            <a:off x="4421813" y="2587023"/>
            <a:ext cx="498425" cy="2148585"/>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63" name="TextBox 62"/>
          <p:cNvSpPr txBox="1"/>
          <p:nvPr/>
        </p:nvSpPr>
        <p:spPr>
          <a:xfrm>
            <a:off x="5037117" y="3238500"/>
            <a:ext cx="4114800" cy="830997"/>
          </a:xfrm>
          <a:prstGeom prst="rect">
            <a:avLst/>
          </a:prstGeom>
          <a:solidFill>
            <a:schemeClr val="accent3">
              <a:lumMod val="20000"/>
              <a:lumOff val="80000"/>
            </a:schemeClr>
          </a:solidFill>
        </p:spPr>
        <p:txBody>
          <a:bodyPr wrap="square" rtlCol="0">
            <a:spAutoFit/>
          </a:bodyPr>
          <a:lstStyle/>
          <a:p>
            <a:r>
              <a:rPr lang="en-US" sz="1600" dirty="0" smtClean="0"/>
              <a:t>In the market for pounds in the US, the demand and supply are reversed. Americans demand pounds and British supply them!</a:t>
            </a:r>
            <a:endParaRPr lang="en-US" sz="1600" dirty="0"/>
          </a:p>
        </p:txBody>
      </p:sp>
      <p:sp>
        <p:nvSpPr>
          <p:cNvPr id="64" name="TextBox 63"/>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The Forex Market</a:t>
            </a:r>
            <a:endParaRPr lang="en-US" sz="1400" i="1" dirty="0">
              <a:latin typeface="Lucida Sans - 18"/>
            </a:endParaRPr>
          </a:p>
        </p:txBody>
      </p:sp>
    </p:spTree>
    <p:extLst>
      <p:ext uri="{BB962C8B-B14F-4D97-AF65-F5344CB8AC3E}">
        <p14:creationId xmlns:p14="http://schemas.microsoft.com/office/powerpoint/2010/main" val="373003078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22761" y="1739563"/>
            <a:ext cx="4309110" cy="3770481"/>
          </a:xfrm>
          <a:prstGeom prst="rect">
            <a:avLst/>
          </a:prstGeom>
          <a:noFill/>
        </p:spPr>
        <p:txBody>
          <a:bodyPr vert="horz" wrap="square" lIns="76416" tIns="38208" rIns="76416" bIns="38208" rtlCol="0">
            <a:spAutoFit/>
          </a:bodyPr>
          <a:lstStyle/>
          <a:p>
            <a:r>
              <a:rPr lang="en-US" sz="1600" b="1" dirty="0" smtClean="0">
                <a:solidFill>
                  <a:srgbClr val="FF0000"/>
                </a:solidFill>
                <a:cs typeface="Arial" pitchFamily="34" charset="0"/>
              </a:rPr>
              <a:t>Demand for a currency is inversely related to the currency’s value:</a:t>
            </a:r>
            <a:endParaRPr lang="en-US" sz="1600" dirty="0" smtClean="0">
              <a:solidFill>
                <a:srgbClr val="FF0000"/>
              </a:solidFill>
              <a:cs typeface="Arial" pitchFamily="34" charset="0"/>
            </a:endParaRPr>
          </a:p>
          <a:p>
            <a:pPr marL="285750" indent="-285750">
              <a:buFont typeface="Arial" pitchFamily="34" charset="0"/>
              <a:buChar char="•"/>
            </a:pPr>
            <a:r>
              <a:rPr lang="en-US" sz="1600" dirty="0" smtClean="0">
                <a:cs typeface="Arial" pitchFamily="34" charset="0"/>
              </a:rPr>
              <a:t>Because as </a:t>
            </a:r>
            <a:r>
              <a:rPr lang="en-US" sz="1600" dirty="0">
                <a:cs typeface="Arial" pitchFamily="34" charset="0"/>
              </a:rPr>
              <a:t>a currency becomes less expensive, so do the </a:t>
            </a:r>
            <a:r>
              <a:rPr lang="en-US" sz="1600" dirty="0" smtClean="0">
                <a:cs typeface="Arial" pitchFamily="34" charset="0"/>
              </a:rPr>
              <a:t>goods, services and assets of that country</a:t>
            </a:r>
          </a:p>
          <a:p>
            <a:pPr marL="285750" indent="-285750">
              <a:buFont typeface="Arial" pitchFamily="34" charset="0"/>
              <a:buChar char="•"/>
            </a:pPr>
            <a:r>
              <a:rPr lang="en-US" sz="1600" dirty="0" smtClean="0">
                <a:cs typeface="Arial" pitchFamily="34" charset="0"/>
              </a:rPr>
              <a:t>Foreign consumers and investors will wish to </a:t>
            </a:r>
            <a:r>
              <a:rPr lang="en-US" sz="1600" dirty="0">
                <a:cs typeface="Arial" pitchFamily="34" charset="0"/>
              </a:rPr>
              <a:t>buy more of </a:t>
            </a:r>
            <a:r>
              <a:rPr lang="en-US" sz="1600" dirty="0" smtClean="0">
                <a:cs typeface="Arial" pitchFamily="34" charset="0"/>
              </a:rPr>
              <a:t>the country’s goods, services and assets, therefore</a:t>
            </a:r>
            <a:r>
              <a:rPr lang="en-US" sz="1600" dirty="0">
                <a:cs typeface="Arial" pitchFamily="34" charset="0"/>
              </a:rPr>
              <a:t>, </a:t>
            </a:r>
            <a:r>
              <a:rPr lang="en-US" sz="1600" dirty="0" smtClean="0">
                <a:cs typeface="Arial" pitchFamily="34" charset="0"/>
              </a:rPr>
              <a:t>they demand greater quantities </a:t>
            </a:r>
            <a:r>
              <a:rPr lang="en-US" sz="1600" dirty="0">
                <a:cs typeface="Arial" pitchFamily="34" charset="0"/>
              </a:rPr>
              <a:t>of the currency as it depreciates</a:t>
            </a:r>
            <a:r>
              <a:rPr lang="en-US" sz="1600" dirty="0" smtClean="0">
                <a:cs typeface="Arial" pitchFamily="34" charset="0"/>
              </a:rPr>
              <a:t>.</a:t>
            </a:r>
            <a:endParaRPr lang="en-US" sz="1600" dirty="0">
              <a:solidFill>
                <a:srgbClr val="388E8E"/>
              </a:solidFill>
              <a:cs typeface="Arial" pitchFamily="34" charset="0"/>
            </a:endParaRPr>
          </a:p>
          <a:p>
            <a:r>
              <a:rPr lang="en-US" sz="1600" b="1" dirty="0" smtClean="0">
                <a:solidFill>
                  <a:srgbClr val="0000CC"/>
                </a:solidFill>
                <a:cs typeface="Arial" pitchFamily="34" charset="0"/>
              </a:rPr>
              <a:t>Supply of a currency is directly related to the currency’s value:</a:t>
            </a:r>
            <a:endParaRPr lang="en-US" sz="1600" dirty="0">
              <a:solidFill>
                <a:srgbClr val="000000"/>
              </a:solidFill>
              <a:cs typeface="Arial" pitchFamily="34" charset="0"/>
            </a:endParaRPr>
          </a:p>
          <a:p>
            <a:pPr marL="285750" indent="-285750">
              <a:buFont typeface="Arial" pitchFamily="34" charset="0"/>
              <a:buChar char="•"/>
            </a:pPr>
            <a:r>
              <a:rPr lang="en-US" sz="1600" dirty="0" smtClean="0">
                <a:cs typeface="Arial" pitchFamily="34" charset="0"/>
              </a:rPr>
              <a:t>Because </a:t>
            </a:r>
            <a:r>
              <a:rPr lang="en-US" sz="1600" dirty="0">
                <a:cs typeface="Arial" pitchFamily="34" charset="0"/>
              </a:rPr>
              <a:t>as </a:t>
            </a:r>
            <a:r>
              <a:rPr lang="en-US" sz="1600" dirty="0" smtClean="0">
                <a:cs typeface="Arial" pitchFamily="34" charset="0"/>
              </a:rPr>
              <a:t>it appreciates, foreign goods become cheaper, so holders of the currency will supply greater quantities in order to buy more foreign goods, services and assets.</a:t>
            </a:r>
            <a:endParaRPr lang="en-US" sz="1600" dirty="0">
              <a:cs typeface="Arial" pitchFamily="34" charset="0"/>
            </a:endParaRPr>
          </a:p>
        </p:txBody>
      </p:sp>
      <p:sp>
        <p:nvSpPr>
          <p:cNvPr id="22" name="TextBox 2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The Foreign Exchange Market – Demand and Supply</a:t>
            </a:r>
          </a:p>
          <a:p>
            <a:r>
              <a:rPr lang="en-US" sz="1800" dirty="0" smtClean="0"/>
              <a:t>Recall the laws of demand and supply, which explain why demand slopes downwards and supply slopes upwards. In a forex market, the explanations for these relationships are as follows:</a:t>
            </a:r>
          </a:p>
        </p:txBody>
      </p:sp>
      <p:grpSp>
        <p:nvGrpSpPr>
          <p:cNvPr id="45" name="Group 44"/>
          <p:cNvGrpSpPr/>
          <p:nvPr/>
        </p:nvGrpSpPr>
        <p:grpSpPr>
          <a:xfrm>
            <a:off x="4047534" y="1907495"/>
            <a:ext cx="5203250" cy="3822389"/>
            <a:chOff x="4047534" y="1907495"/>
            <a:chExt cx="5203250" cy="3822389"/>
          </a:xfrm>
        </p:grpSpPr>
        <p:grpSp>
          <p:nvGrpSpPr>
            <p:cNvPr id="23" name="Group 22"/>
            <p:cNvGrpSpPr/>
            <p:nvPr/>
          </p:nvGrpSpPr>
          <p:grpSpPr>
            <a:xfrm>
              <a:off x="4047534" y="1907495"/>
              <a:ext cx="5203250" cy="3822389"/>
              <a:chOff x="5219057" y="1549480"/>
              <a:chExt cx="4800275" cy="4231630"/>
            </a:xfrm>
          </p:grpSpPr>
          <p:cxnSp>
            <p:nvCxnSpPr>
              <p:cNvPr id="24" name="Straight Connector 23"/>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506634" y="1574800"/>
                <a:ext cx="2215244" cy="374801"/>
              </a:xfrm>
              <a:prstGeom prst="rect">
                <a:avLst/>
              </a:prstGeom>
              <a:noFill/>
            </p:spPr>
            <p:txBody>
              <a:bodyPr vert="horz" wrap="square" rtlCol="0">
                <a:spAutoFit/>
              </a:bodyPr>
              <a:lstStyle/>
              <a:p>
                <a:pPr algn="ctr"/>
                <a:r>
                  <a:rPr lang="en-US" sz="1600" b="1" dirty="0" smtClean="0">
                    <a:solidFill>
                      <a:srgbClr val="FF6820"/>
                    </a:solidFill>
                  </a:rPr>
                  <a:t>US$ in Britain</a:t>
                </a:r>
                <a:endParaRPr lang="en-US" sz="1600" b="1" dirty="0">
                  <a:solidFill>
                    <a:srgbClr val="FF6820"/>
                  </a:solidFill>
                </a:endParaRPr>
              </a:p>
            </p:txBody>
          </p:sp>
          <p:sp>
            <p:nvSpPr>
              <p:cNvPr id="27" name="TextBox 26"/>
              <p:cNvSpPr txBox="1"/>
              <p:nvPr/>
            </p:nvSpPr>
            <p:spPr>
              <a:xfrm>
                <a:off x="5319063" y="1549480"/>
                <a:ext cx="760935" cy="442947"/>
              </a:xfrm>
              <a:prstGeom prst="rect">
                <a:avLst/>
              </a:prstGeom>
              <a:noFill/>
            </p:spPr>
            <p:txBody>
              <a:bodyPr vert="horz" wrap="square" rtlCol="0">
                <a:spAutoFit/>
              </a:bodyPr>
              <a:lstStyle/>
              <a:p>
                <a:r>
                  <a:rPr lang="en-US" sz="2000" dirty="0" smtClean="0">
                    <a:solidFill>
                      <a:srgbClr val="000000"/>
                    </a:solidFill>
                  </a:rPr>
                  <a:t>₤/$</a:t>
                </a:r>
                <a:endParaRPr lang="en-US" sz="2000" dirty="0">
                  <a:solidFill>
                    <a:srgbClr val="000000"/>
                  </a:solidFill>
                </a:endParaRPr>
              </a:p>
            </p:txBody>
          </p:sp>
          <p:cxnSp>
            <p:nvCxnSpPr>
              <p:cNvPr id="28" name="Straight Connector 27"/>
              <p:cNvCxnSpPr/>
              <p:nvPr/>
            </p:nvCxnSpPr>
            <p:spPr>
              <a:xfrm>
                <a:off x="6121146" y="2134489"/>
                <a:ext cx="3071748" cy="284010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6079997" y="2120773"/>
                <a:ext cx="2989454" cy="3059684"/>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182100" y="4800599"/>
                <a:ext cx="736600" cy="374801"/>
              </a:xfrm>
              <a:prstGeom prst="rect">
                <a:avLst/>
              </a:prstGeom>
              <a:noFill/>
            </p:spPr>
            <p:txBody>
              <a:bodyPr vert="horz" rtlCol="0">
                <a:spAutoFit/>
              </a:bodyPr>
              <a:lstStyle/>
              <a:p>
                <a:r>
                  <a:rPr lang="en-US" sz="1600">
                    <a:solidFill>
                      <a:srgbClr val="000000"/>
                    </a:solidFill>
                  </a:rPr>
                  <a:t>D</a:t>
                </a:r>
                <a:r>
                  <a:rPr lang="en-US" sz="1600" baseline="-25000">
                    <a:solidFill>
                      <a:srgbClr val="000000"/>
                    </a:solidFill>
                  </a:rPr>
                  <a:t>$</a:t>
                </a:r>
              </a:p>
            </p:txBody>
          </p:sp>
          <p:sp>
            <p:nvSpPr>
              <p:cNvPr id="31" name="TextBox 30"/>
              <p:cNvSpPr txBox="1"/>
              <p:nvPr/>
            </p:nvSpPr>
            <p:spPr>
              <a:xfrm>
                <a:off x="9080500" y="1905000"/>
                <a:ext cx="736600" cy="374801"/>
              </a:xfrm>
              <a:prstGeom prst="rect">
                <a:avLst/>
              </a:prstGeom>
              <a:noFill/>
            </p:spPr>
            <p:txBody>
              <a:bodyPr vert="horz" rtlCol="0">
                <a:spAutoFit/>
              </a:bodyPr>
              <a:lstStyle/>
              <a:p>
                <a:r>
                  <a:rPr lang="en-US" sz="1600">
                    <a:solidFill>
                      <a:srgbClr val="000000"/>
                    </a:solidFill>
                  </a:rPr>
                  <a:t>S</a:t>
                </a:r>
                <a:r>
                  <a:rPr lang="en-US" sz="1600" baseline="-25000">
                    <a:solidFill>
                      <a:srgbClr val="000000"/>
                    </a:solidFill>
                  </a:rPr>
                  <a:t>$</a:t>
                </a:r>
              </a:p>
            </p:txBody>
          </p:sp>
          <p:cxnSp>
            <p:nvCxnSpPr>
              <p:cNvPr id="32" name="Straight Connector 31"/>
              <p:cNvCxnSpPr/>
              <p:nvPr/>
            </p:nvCxnSpPr>
            <p:spPr>
              <a:xfrm flipH="1">
                <a:off x="5901690" y="3561460"/>
                <a:ext cx="1741678"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629652" y="3561460"/>
                <a:ext cx="0" cy="178358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7404100" y="5357063"/>
                <a:ext cx="584200" cy="374801"/>
              </a:xfrm>
              <a:prstGeom prst="rect">
                <a:avLst/>
              </a:prstGeom>
              <a:noFill/>
            </p:spPr>
            <p:txBody>
              <a:bodyPr vert="horz" rtlCol="0">
                <a:spAutoFit/>
              </a:bodyPr>
              <a:lstStyle/>
              <a:p>
                <a:r>
                  <a:rPr lang="en-US" sz="1600" dirty="0" err="1">
                    <a:solidFill>
                      <a:srgbClr val="000000"/>
                    </a:solidFill>
                  </a:rPr>
                  <a:t>Q</a:t>
                </a:r>
                <a:r>
                  <a:rPr lang="en-US" sz="1600" baseline="-25000" dirty="0" err="1">
                    <a:solidFill>
                      <a:srgbClr val="000000"/>
                    </a:solidFill>
                  </a:rPr>
                  <a:t>e</a:t>
                </a:r>
                <a:endParaRPr lang="en-US" sz="1600" baseline="-25000" dirty="0">
                  <a:solidFill>
                    <a:srgbClr val="000000"/>
                  </a:solidFill>
                </a:endParaRPr>
              </a:p>
            </p:txBody>
          </p:sp>
          <p:sp>
            <p:nvSpPr>
              <p:cNvPr id="35" name="TextBox 34"/>
              <p:cNvSpPr txBox="1"/>
              <p:nvPr/>
            </p:nvSpPr>
            <p:spPr>
              <a:xfrm>
                <a:off x="5219057" y="3378279"/>
                <a:ext cx="959720" cy="374801"/>
              </a:xfrm>
              <a:prstGeom prst="rect">
                <a:avLst/>
              </a:prstGeom>
              <a:noFill/>
            </p:spPr>
            <p:txBody>
              <a:bodyPr vert="horz" wrap="square" rtlCol="0">
                <a:spAutoFit/>
              </a:bodyPr>
              <a:lstStyle/>
              <a:p>
                <a:r>
                  <a:rPr lang="en-US" sz="1600" dirty="0" smtClean="0">
                    <a:solidFill>
                      <a:srgbClr val="000000"/>
                    </a:solidFill>
                  </a:rPr>
                  <a:t>0.65</a:t>
                </a:r>
                <a:endParaRPr lang="en-US" sz="1600" dirty="0">
                  <a:solidFill>
                    <a:srgbClr val="000000"/>
                  </a:solidFill>
                </a:endParaRPr>
              </a:p>
            </p:txBody>
          </p:sp>
          <p:sp>
            <p:nvSpPr>
              <p:cNvPr id="36" name="TextBox 35"/>
              <p:cNvSpPr txBox="1"/>
              <p:nvPr/>
            </p:nvSpPr>
            <p:spPr>
              <a:xfrm>
                <a:off x="9435132" y="5406309"/>
                <a:ext cx="584200" cy="374801"/>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a:t>
                </a:r>
                <a:endParaRPr lang="en-US" sz="1600" baseline="-25000" dirty="0">
                  <a:solidFill>
                    <a:srgbClr val="000000"/>
                  </a:solidFill>
                </a:endParaRPr>
              </a:p>
            </p:txBody>
          </p:sp>
        </p:grpSp>
        <p:sp>
          <p:nvSpPr>
            <p:cNvPr id="38" name="TextBox 37"/>
            <p:cNvSpPr txBox="1"/>
            <p:nvPr/>
          </p:nvSpPr>
          <p:spPr>
            <a:xfrm>
              <a:off x="7098059" y="2923805"/>
              <a:ext cx="2045941" cy="646331"/>
            </a:xfrm>
            <a:prstGeom prst="rect">
              <a:avLst/>
            </a:prstGeom>
            <a:solidFill>
              <a:schemeClr val="accent2">
                <a:lumMod val="20000"/>
                <a:lumOff val="80000"/>
              </a:schemeClr>
            </a:solidFill>
          </p:spPr>
          <p:txBody>
            <a:bodyPr wrap="square" rtlCol="0">
              <a:spAutoFit/>
            </a:bodyPr>
            <a:lstStyle/>
            <a:p>
              <a:pPr algn="ctr"/>
              <a:r>
                <a:rPr lang="en-US" sz="1200" dirty="0" smtClean="0"/>
                <a:t>As dollars get cheaper, so do American goods and assets, so Brits want more!</a:t>
              </a:r>
              <a:endParaRPr lang="en-US" sz="1200" dirty="0"/>
            </a:p>
          </p:txBody>
        </p:sp>
        <p:sp>
          <p:nvSpPr>
            <p:cNvPr id="44" name="TextBox 43"/>
            <p:cNvSpPr txBox="1"/>
            <p:nvPr/>
          </p:nvSpPr>
          <p:spPr>
            <a:xfrm>
              <a:off x="4191000" y="2925473"/>
              <a:ext cx="2247979" cy="646331"/>
            </a:xfrm>
            <a:prstGeom prst="rect">
              <a:avLst/>
            </a:prstGeom>
            <a:solidFill>
              <a:schemeClr val="accent1">
                <a:lumMod val="20000"/>
                <a:lumOff val="80000"/>
              </a:schemeClr>
            </a:solidFill>
          </p:spPr>
          <p:txBody>
            <a:bodyPr wrap="square" rtlCol="0">
              <a:spAutoFit/>
            </a:bodyPr>
            <a:lstStyle/>
            <a:p>
              <a:pPr algn="ctr"/>
              <a:r>
                <a:rPr lang="en-US" sz="1200" dirty="0" smtClean="0"/>
                <a:t>As dollars get stronger, Americans want to buy more British goods, so supply more $!</a:t>
              </a:r>
              <a:endParaRPr lang="en-US" sz="1200" dirty="0"/>
            </a:p>
          </p:txBody>
        </p:sp>
        <p:cxnSp>
          <p:nvCxnSpPr>
            <p:cNvPr id="39" name="Straight Arrow Connector 38"/>
            <p:cNvCxnSpPr/>
            <p:nvPr/>
          </p:nvCxnSpPr>
          <p:spPr>
            <a:xfrm flipV="1">
              <a:off x="5443201" y="2708394"/>
              <a:ext cx="2024399" cy="1822050"/>
            </a:xfrm>
            <a:prstGeom prst="straightConnector1">
              <a:avLst/>
            </a:prstGeom>
            <a:ln w="19050">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5750145" y="2708393"/>
              <a:ext cx="2291089" cy="1822051"/>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46" name="TextBox 45"/>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The Forex Market</a:t>
            </a:r>
            <a:endParaRPr lang="en-US" sz="1400" i="1" dirty="0">
              <a:latin typeface="Lucida Sans - 18"/>
            </a:endParaRPr>
          </a:p>
        </p:txBody>
      </p:sp>
    </p:spTree>
    <p:extLst>
      <p:ext uri="{BB962C8B-B14F-4D97-AF65-F5344CB8AC3E}">
        <p14:creationId xmlns:p14="http://schemas.microsoft.com/office/powerpoint/2010/main" val="372690616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The Foreign Exchange Market – Changes in the Exchange Rate</a:t>
            </a:r>
          </a:p>
          <a:p>
            <a:r>
              <a:rPr lang="en-US" sz="1800" dirty="0" smtClean="0"/>
              <a:t>We now know that an exchange rate is determined by supply and demand for a currency. Therefore, if supply or demand change, the exchange rate changes. </a:t>
            </a:r>
          </a:p>
        </p:txBody>
      </p:sp>
      <p:grpSp>
        <p:nvGrpSpPr>
          <p:cNvPr id="20" name="Group 19"/>
          <p:cNvGrpSpPr/>
          <p:nvPr/>
        </p:nvGrpSpPr>
        <p:grpSpPr>
          <a:xfrm>
            <a:off x="304800" y="1790700"/>
            <a:ext cx="8305799" cy="2756723"/>
            <a:chOff x="304800" y="1790700"/>
            <a:chExt cx="8305799" cy="2756723"/>
          </a:xfrm>
        </p:grpSpPr>
        <p:grpSp>
          <p:nvGrpSpPr>
            <p:cNvPr id="13" name="Group 12"/>
            <p:cNvGrpSpPr/>
            <p:nvPr/>
          </p:nvGrpSpPr>
          <p:grpSpPr>
            <a:xfrm>
              <a:off x="304800" y="1790700"/>
              <a:ext cx="4659046" cy="2756723"/>
              <a:chOff x="-304799" y="1943100"/>
              <a:chExt cx="4659046" cy="2756723"/>
            </a:xfrm>
          </p:grpSpPr>
          <p:grpSp>
            <p:nvGrpSpPr>
              <p:cNvPr id="84" name="Group 83"/>
              <p:cNvGrpSpPr/>
              <p:nvPr/>
            </p:nvGrpSpPr>
            <p:grpSpPr>
              <a:xfrm>
                <a:off x="-304799" y="1943100"/>
                <a:ext cx="4581231" cy="2756723"/>
                <a:chOff x="4719032" y="1549480"/>
                <a:chExt cx="6012461" cy="4341545"/>
              </a:xfrm>
            </p:grpSpPr>
            <p:cxnSp>
              <p:nvCxnSpPr>
                <p:cNvPr id="85" name="Straight Connector 84"/>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6506634" y="1574800"/>
                  <a:ext cx="2215244" cy="484716"/>
                </a:xfrm>
                <a:prstGeom prst="rect">
                  <a:avLst/>
                </a:prstGeom>
                <a:noFill/>
              </p:spPr>
              <p:txBody>
                <a:bodyPr vert="horz" wrap="square" rtlCol="0">
                  <a:spAutoFit/>
                </a:bodyPr>
                <a:lstStyle/>
                <a:p>
                  <a:pPr algn="ctr"/>
                  <a:r>
                    <a:rPr lang="en-US" sz="1400" b="1" dirty="0" smtClean="0">
                      <a:solidFill>
                        <a:srgbClr val="FF6820"/>
                      </a:solidFill>
                    </a:rPr>
                    <a:t>US$ in Britain</a:t>
                  </a:r>
                  <a:endParaRPr lang="en-US" sz="1400" b="1" dirty="0">
                    <a:solidFill>
                      <a:srgbClr val="FF6820"/>
                    </a:solidFill>
                  </a:endParaRPr>
                </a:p>
              </p:txBody>
            </p:sp>
            <p:sp>
              <p:nvSpPr>
                <p:cNvPr id="88" name="TextBox 87"/>
                <p:cNvSpPr txBox="1"/>
                <p:nvPr/>
              </p:nvSpPr>
              <p:spPr>
                <a:xfrm>
                  <a:off x="5319063" y="1549480"/>
                  <a:ext cx="760935" cy="581659"/>
                </a:xfrm>
                <a:prstGeom prst="rect">
                  <a:avLst/>
                </a:prstGeom>
                <a:noFill/>
              </p:spPr>
              <p:txBody>
                <a:bodyPr vert="horz" wrap="square" rtlCol="0">
                  <a:spAutoFit/>
                </a:bodyPr>
                <a:lstStyle/>
                <a:p>
                  <a:r>
                    <a:rPr lang="en-US" sz="1800" dirty="0" smtClean="0">
                      <a:solidFill>
                        <a:srgbClr val="000000"/>
                      </a:solidFill>
                    </a:rPr>
                    <a:t>₤/$</a:t>
                  </a:r>
                  <a:endParaRPr lang="en-US" sz="1800" dirty="0">
                    <a:solidFill>
                      <a:srgbClr val="000000"/>
                    </a:solidFill>
                  </a:endParaRPr>
                </a:p>
              </p:txBody>
            </p:sp>
            <p:cxnSp>
              <p:nvCxnSpPr>
                <p:cNvPr id="89" name="Straight Connector 88"/>
                <p:cNvCxnSpPr/>
                <p:nvPr/>
              </p:nvCxnSpPr>
              <p:spPr>
                <a:xfrm>
                  <a:off x="6121146" y="2134489"/>
                  <a:ext cx="3071748" cy="2840101"/>
                </a:xfrm>
                <a:prstGeom prst="line">
                  <a:avLst/>
                </a:prstGeom>
                <a:ln w="38100" cap="flat" cmpd="sng" algn="ctr">
                  <a:solidFill>
                    <a:schemeClr val="accent1">
                      <a:lumMod val="40000"/>
                      <a:lumOff val="6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V="1">
                  <a:off x="6079997" y="2120773"/>
                  <a:ext cx="2989454" cy="3059684"/>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9182100" y="4800600"/>
                  <a:ext cx="736600" cy="484716"/>
                </a:xfrm>
                <a:prstGeom prst="rect">
                  <a:avLst/>
                </a:prstGeom>
                <a:noFill/>
              </p:spPr>
              <p:txBody>
                <a:bodyPr vert="horz" rtlCol="0">
                  <a:spAutoFit/>
                </a:bodyPr>
                <a:lstStyle/>
                <a:p>
                  <a:r>
                    <a:rPr lang="en-US" sz="1400">
                      <a:solidFill>
                        <a:srgbClr val="000000"/>
                      </a:solidFill>
                    </a:rPr>
                    <a:t>D</a:t>
                  </a:r>
                  <a:r>
                    <a:rPr lang="en-US" sz="1400" baseline="-25000">
                      <a:solidFill>
                        <a:srgbClr val="000000"/>
                      </a:solidFill>
                    </a:rPr>
                    <a:t>$</a:t>
                  </a:r>
                </a:p>
              </p:txBody>
            </p:sp>
            <p:sp>
              <p:nvSpPr>
                <p:cNvPr id="92" name="TextBox 91"/>
                <p:cNvSpPr txBox="1"/>
                <p:nvPr/>
              </p:nvSpPr>
              <p:spPr>
                <a:xfrm>
                  <a:off x="9080500" y="1905000"/>
                  <a:ext cx="736600" cy="484716"/>
                </a:xfrm>
                <a:prstGeom prst="rect">
                  <a:avLst/>
                </a:prstGeom>
                <a:noFill/>
              </p:spPr>
              <p:txBody>
                <a:bodyPr vert="horz" rtlCol="0">
                  <a:spAutoFit/>
                </a:bodyPr>
                <a:lstStyle/>
                <a:p>
                  <a:r>
                    <a:rPr lang="en-US" sz="1400">
                      <a:solidFill>
                        <a:srgbClr val="000000"/>
                      </a:solidFill>
                    </a:rPr>
                    <a:t>S</a:t>
                  </a:r>
                  <a:r>
                    <a:rPr lang="en-US" sz="1400" baseline="-25000">
                      <a:solidFill>
                        <a:srgbClr val="000000"/>
                      </a:solidFill>
                    </a:rPr>
                    <a:t>$</a:t>
                  </a:r>
                </a:p>
              </p:txBody>
            </p:sp>
            <p:cxnSp>
              <p:nvCxnSpPr>
                <p:cNvPr id="93" name="Straight Connector 92"/>
                <p:cNvCxnSpPr/>
                <p:nvPr/>
              </p:nvCxnSpPr>
              <p:spPr>
                <a:xfrm flipH="1">
                  <a:off x="5901690" y="3561460"/>
                  <a:ext cx="1741678" cy="0"/>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7629652" y="3561460"/>
                  <a:ext cx="0" cy="1783588"/>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7404100" y="5357063"/>
                  <a:ext cx="584200" cy="484716"/>
                </a:xfrm>
                <a:prstGeom prst="rect">
                  <a:avLst/>
                </a:prstGeom>
                <a:noFill/>
              </p:spPr>
              <p:txBody>
                <a:bodyPr vert="horz" rtlCol="0">
                  <a:spAutoFit/>
                </a:bodyPr>
                <a:lstStyle/>
                <a:p>
                  <a:r>
                    <a:rPr lang="en-US" sz="1400" dirty="0" err="1">
                      <a:solidFill>
                        <a:srgbClr val="000000"/>
                      </a:solidFill>
                    </a:rPr>
                    <a:t>Q</a:t>
                  </a:r>
                  <a:r>
                    <a:rPr lang="en-US" sz="1400" baseline="-25000" dirty="0" err="1">
                      <a:solidFill>
                        <a:srgbClr val="000000"/>
                      </a:solidFill>
                    </a:rPr>
                    <a:t>e</a:t>
                  </a:r>
                  <a:endParaRPr lang="en-US" sz="1400" baseline="-25000" dirty="0">
                    <a:solidFill>
                      <a:srgbClr val="000000"/>
                    </a:solidFill>
                  </a:endParaRPr>
                </a:p>
              </p:txBody>
            </p:sp>
            <p:sp>
              <p:nvSpPr>
                <p:cNvPr id="96" name="TextBox 95"/>
                <p:cNvSpPr txBox="1"/>
                <p:nvPr/>
              </p:nvSpPr>
              <p:spPr>
                <a:xfrm>
                  <a:off x="5219057" y="3378279"/>
                  <a:ext cx="959720" cy="484716"/>
                </a:xfrm>
                <a:prstGeom prst="rect">
                  <a:avLst/>
                </a:prstGeom>
                <a:noFill/>
              </p:spPr>
              <p:txBody>
                <a:bodyPr vert="horz" wrap="square" rtlCol="0">
                  <a:spAutoFit/>
                </a:bodyPr>
                <a:lstStyle/>
                <a:p>
                  <a:r>
                    <a:rPr lang="en-US" sz="1400" dirty="0" smtClean="0">
                      <a:solidFill>
                        <a:srgbClr val="000000"/>
                      </a:solidFill>
                    </a:rPr>
                    <a:t>0.65</a:t>
                  </a:r>
                  <a:endParaRPr lang="en-US" sz="1400" dirty="0">
                    <a:solidFill>
                      <a:srgbClr val="000000"/>
                    </a:solidFill>
                  </a:endParaRPr>
                </a:p>
              </p:txBody>
            </p:sp>
            <p:sp>
              <p:nvSpPr>
                <p:cNvPr id="97" name="TextBox 96"/>
                <p:cNvSpPr txBox="1"/>
                <p:nvPr/>
              </p:nvSpPr>
              <p:spPr>
                <a:xfrm>
                  <a:off x="9435132" y="5406309"/>
                  <a:ext cx="584200" cy="484716"/>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a:t>
                  </a:r>
                  <a:endParaRPr lang="en-US" sz="1400" baseline="-25000" dirty="0">
                    <a:solidFill>
                      <a:srgbClr val="000000"/>
                    </a:solidFill>
                  </a:endParaRPr>
                </a:p>
              </p:txBody>
            </p:sp>
            <p:cxnSp>
              <p:nvCxnSpPr>
                <p:cNvPr id="98" name="Straight Connector 97"/>
                <p:cNvCxnSpPr/>
                <p:nvPr/>
              </p:nvCxnSpPr>
              <p:spPr>
                <a:xfrm>
                  <a:off x="7119166" y="2149514"/>
                  <a:ext cx="2474377" cy="223988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9582750" y="4189631"/>
                  <a:ext cx="736600" cy="484716"/>
                </a:xfrm>
                <a:prstGeom prst="rect">
                  <a:avLst/>
                </a:prstGeom>
                <a:noFill/>
              </p:spPr>
              <p:txBody>
                <a:bodyPr vert="horz" rtlCol="0">
                  <a:spAutoFit/>
                </a:bodyPr>
                <a:lstStyle/>
                <a:p>
                  <a:r>
                    <a:rPr lang="en-US" sz="1400" dirty="0" smtClean="0">
                      <a:solidFill>
                        <a:srgbClr val="000000"/>
                      </a:solidFill>
                    </a:rPr>
                    <a:t>D</a:t>
                  </a:r>
                  <a:r>
                    <a:rPr lang="en-US" sz="1400" baseline="-25000" dirty="0" smtClean="0">
                      <a:solidFill>
                        <a:srgbClr val="000000"/>
                      </a:solidFill>
                    </a:rPr>
                    <a:t>$1</a:t>
                  </a:r>
                  <a:endParaRPr lang="en-US" sz="1400" baseline="-25000" dirty="0">
                    <a:solidFill>
                      <a:srgbClr val="000000"/>
                    </a:solidFill>
                  </a:endParaRPr>
                </a:p>
              </p:txBody>
            </p:sp>
            <p:cxnSp>
              <p:nvCxnSpPr>
                <p:cNvPr id="100" name="Straight Connector 99"/>
                <p:cNvCxnSpPr/>
                <p:nvPr/>
              </p:nvCxnSpPr>
              <p:spPr>
                <a:xfrm flipH="1">
                  <a:off x="5901689" y="3109569"/>
                  <a:ext cx="2217534"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8119224" y="3109569"/>
                  <a:ext cx="0" cy="2247494"/>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5219057" y="2869556"/>
                  <a:ext cx="959720" cy="484716"/>
                </a:xfrm>
                <a:prstGeom prst="rect">
                  <a:avLst/>
                </a:prstGeom>
                <a:noFill/>
              </p:spPr>
              <p:txBody>
                <a:bodyPr vert="horz" wrap="square" rtlCol="0">
                  <a:spAutoFit/>
                </a:bodyPr>
                <a:lstStyle/>
                <a:p>
                  <a:r>
                    <a:rPr lang="en-US" sz="1400" dirty="0" smtClean="0">
                      <a:solidFill>
                        <a:srgbClr val="000000"/>
                      </a:solidFill>
                    </a:rPr>
                    <a:t>0.80</a:t>
                  </a:r>
                  <a:endParaRPr lang="en-US" sz="1400" dirty="0">
                    <a:solidFill>
                      <a:srgbClr val="000000"/>
                    </a:solidFill>
                  </a:endParaRPr>
                </a:p>
              </p:txBody>
            </p:sp>
            <p:sp>
              <p:nvSpPr>
                <p:cNvPr id="110" name="TextBox 109"/>
                <p:cNvSpPr txBox="1"/>
                <p:nvPr/>
              </p:nvSpPr>
              <p:spPr>
                <a:xfrm rot="16200000">
                  <a:off x="3972778" y="3309898"/>
                  <a:ext cx="1825749" cy="333242"/>
                </a:xfrm>
                <a:prstGeom prst="rect">
                  <a:avLst/>
                </a:prstGeom>
                <a:solidFill>
                  <a:schemeClr val="accent1">
                    <a:lumMod val="20000"/>
                    <a:lumOff val="80000"/>
                  </a:schemeClr>
                </a:solidFill>
                <a:ln>
                  <a:noFill/>
                </a:ln>
              </p:spPr>
              <p:txBody>
                <a:bodyPr vert="horz" wrap="square" rtlCol="0">
                  <a:spAutoFit/>
                </a:bodyPr>
                <a:lstStyle/>
                <a:p>
                  <a:r>
                    <a:rPr lang="en-US" sz="1050" b="1" dirty="0" smtClean="0">
                      <a:solidFill>
                        <a:srgbClr val="000000"/>
                      </a:solidFill>
                    </a:rPr>
                    <a:t>$ appreciates</a:t>
                  </a:r>
                  <a:endParaRPr lang="en-US" sz="1050" b="1" dirty="0">
                    <a:solidFill>
                      <a:srgbClr val="000000"/>
                    </a:solidFill>
                  </a:endParaRPr>
                </a:p>
              </p:txBody>
            </p:sp>
            <p:sp>
              <p:nvSpPr>
                <p:cNvPr id="111" name="TextBox 110"/>
                <p:cNvSpPr txBox="1"/>
                <p:nvPr/>
              </p:nvSpPr>
              <p:spPr>
                <a:xfrm rot="16200000">
                  <a:off x="9692315" y="3695499"/>
                  <a:ext cx="1745114" cy="333242"/>
                </a:xfrm>
                <a:prstGeom prst="rect">
                  <a:avLst/>
                </a:prstGeom>
                <a:solidFill>
                  <a:schemeClr val="accent2">
                    <a:lumMod val="20000"/>
                    <a:lumOff val="80000"/>
                  </a:schemeClr>
                </a:solidFill>
              </p:spPr>
              <p:txBody>
                <a:bodyPr vert="horz" wrap="square" rtlCol="0">
                  <a:spAutoFit/>
                </a:bodyPr>
                <a:lstStyle/>
                <a:p>
                  <a:r>
                    <a:rPr lang="en-US" sz="1050" b="1" dirty="0">
                      <a:solidFill>
                        <a:srgbClr val="000000"/>
                      </a:solidFill>
                    </a:rPr>
                    <a:t>₤</a:t>
                  </a:r>
                  <a:r>
                    <a:rPr lang="en-US" sz="1050" b="1" dirty="0" smtClean="0">
                      <a:solidFill>
                        <a:srgbClr val="000000"/>
                      </a:solidFill>
                    </a:rPr>
                    <a:t> depreciates</a:t>
                  </a:r>
                  <a:endParaRPr lang="en-US" sz="1050" b="1" dirty="0">
                    <a:solidFill>
                      <a:srgbClr val="000000"/>
                    </a:solidFill>
                  </a:endParaRPr>
                </a:p>
              </p:txBody>
            </p:sp>
            <p:sp>
              <p:nvSpPr>
                <p:cNvPr id="113" name="TextBox 112"/>
                <p:cNvSpPr txBox="1"/>
                <p:nvPr/>
              </p:nvSpPr>
              <p:spPr>
                <a:xfrm>
                  <a:off x="7935051" y="5385012"/>
                  <a:ext cx="584200" cy="484716"/>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1</a:t>
                  </a:r>
                  <a:endParaRPr lang="en-US" sz="1400" baseline="-25000" dirty="0">
                    <a:solidFill>
                      <a:srgbClr val="000000"/>
                    </a:solidFill>
                  </a:endParaRPr>
                </a:p>
              </p:txBody>
            </p:sp>
          </p:grpSp>
          <p:cxnSp>
            <p:nvCxnSpPr>
              <p:cNvPr id="7" name="Straight Arrow Connector 6"/>
              <p:cNvCxnSpPr/>
              <p:nvPr/>
            </p:nvCxnSpPr>
            <p:spPr>
              <a:xfrm>
                <a:off x="2186242" y="3335898"/>
                <a:ext cx="558954"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09" name="Straight Arrow Connector 108"/>
              <p:cNvCxnSpPr/>
              <p:nvPr/>
            </p:nvCxnSpPr>
            <p:spPr>
              <a:xfrm flipV="1">
                <a:off x="26931" y="2846954"/>
                <a:ext cx="0" cy="43029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12" name="Straight Arrow Connector 111"/>
              <p:cNvCxnSpPr/>
              <p:nvPr/>
            </p:nvCxnSpPr>
            <p:spPr>
              <a:xfrm>
                <a:off x="4354247" y="3241545"/>
                <a:ext cx="0" cy="377955"/>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grpSp>
          <p:nvGrpSpPr>
            <p:cNvPr id="14" name="Group 13"/>
            <p:cNvGrpSpPr/>
            <p:nvPr/>
          </p:nvGrpSpPr>
          <p:grpSpPr>
            <a:xfrm>
              <a:off x="4952999" y="1790700"/>
              <a:ext cx="3657600" cy="2756723"/>
              <a:chOff x="5410200" y="1866900"/>
              <a:chExt cx="3657600" cy="2756723"/>
            </a:xfrm>
          </p:grpSpPr>
          <p:grpSp>
            <p:nvGrpSpPr>
              <p:cNvPr id="70" name="Group 69"/>
              <p:cNvGrpSpPr/>
              <p:nvPr/>
            </p:nvGrpSpPr>
            <p:grpSpPr>
              <a:xfrm>
                <a:off x="5410200" y="1866900"/>
                <a:ext cx="3657600" cy="2756723"/>
                <a:chOff x="5219057" y="1549480"/>
                <a:chExt cx="4800275" cy="4341545"/>
              </a:xfrm>
            </p:grpSpPr>
            <p:cxnSp>
              <p:nvCxnSpPr>
                <p:cNvPr id="71" name="Straight Connector 70"/>
                <p:cNvCxnSpPr/>
                <p:nvPr/>
              </p:nvCxnSpPr>
              <p:spPr>
                <a:xfrm>
                  <a:off x="5901690" y="1832610"/>
                  <a:ext cx="0" cy="352615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5887973" y="5358765"/>
                  <a:ext cx="389458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6319118" y="1743918"/>
                  <a:ext cx="2675467" cy="484716"/>
                </a:xfrm>
                <a:prstGeom prst="rect">
                  <a:avLst/>
                </a:prstGeom>
                <a:noFill/>
              </p:spPr>
              <p:txBody>
                <a:bodyPr vert="horz" wrap="square" rtlCol="0">
                  <a:spAutoFit/>
                </a:bodyPr>
                <a:lstStyle/>
                <a:p>
                  <a:pPr algn="ctr"/>
                  <a:r>
                    <a:rPr lang="en-US" sz="1400" b="1" dirty="0" smtClean="0">
                      <a:solidFill>
                        <a:srgbClr val="FF6820"/>
                      </a:solidFill>
                    </a:rPr>
                    <a:t>British ₤ in the US</a:t>
                  </a:r>
                  <a:endParaRPr lang="en-US" sz="1400" b="1" dirty="0">
                    <a:solidFill>
                      <a:srgbClr val="FF6820"/>
                    </a:solidFill>
                  </a:endParaRPr>
                </a:p>
              </p:txBody>
            </p:sp>
            <p:sp>
              <p:nvSpPr>
                <p:cNvPr id="74" name="TextBox 73"/>
                <p:cNvSpPr txBox="1"/>
                <p:nvPr/>
              </p:nvSpPr>
              <p:spPr>
                <a:xfrm>
                  <a:off x="5319063" y="1549480"/>
                  <a:ext cx="1100060" cy="581659"/>
                </a:xfrm>
                <a:prstGeom prst="rect">
                  <a:avLst/>
                </a:prstGeom>
                <a:noFill/>
              </p:spPr>
              <p:txBody>
                <a:bodyPr vert="horz" wrap="square" rtlCol="0">
                  <a:spAutoFit/>
                </a:bodyPr>
                <a:lstStyle/>
                <a:p>
                  <a:r>
                    <a:rPr lang="en-US" sz="1800" dirty="0" smtClean="0">
                      <a:solidFill>
                        <a:srgbClr val="000000"/>
                      </a:solidFill>
                    </a:rPr>
                    <a:t>$/₤</a:t>
                  </a:r>
                  <a:endParaRPr lang="en-US" sz="1800" dirty="0">
                    <a:solidFill>
                      <a:srgbClr val="000000"/>
                    </a:solidFill>
                  </a:endParaRPr>
                </a:p>
              </p:txBody>
            </p:sp>
            <p:cxnSp>
              <p:nvCxnSpPr>
                <p:cNvPr id="75" name="Straight Connector 74"/>
                <p:cNvCxnSpPr/>
                <p:nvPr/>
              </p:nvCxnSpPr>
              <p:spPr>
                <a:xfrm>
                  <a:off x="6121146" y="2134489"/>
                  <a:ext cx="3071748" cy="2840101"/>
                </a:xfrm>
                <a:prstGeom prst="line">
                  <a:avLst/>
                </a:prstGeom>
                <a:ln w="38100" cap="flat" cmpd="sng" algn="ctr">
                  <a:solidFill>
                    <a:srgbClr val="41DF5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6079997" y="2120773"/>
                  <a:ext cx="2989454" cy="3059684"/>
                </a:xfrm>
                <a:prstGeom prst="line">
                  <a:avLst/>
                </a:prstGeom>
                <a:ln w="38100" cap="flat" cmpd="sng" algn="ctr">
                  <a:solidFill>
                    <a:schemeClr val="accent1">
                      <a:lumMod val="40000"/>
                      <a:lumOff val="6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9182100" y="4800600"/>
                  <a:ext cx="736600" cy="484716"/>
                </a:xfrm>
                <a:prstGeom prst="rect">
                  <a:avLst/>
                </a:prstGeom>
                <a:noFill/>
              </p:spPr>
              <p:txBody>
                <a:bodyPr vert="horz" rtlCol="0">
                  <a:spAutoFit/>
                </a:bodyPr>
                <a:lstStyle/>
                <a:p>
                  <a:r>
                    <a:rPr lang="en-US" sz="1400" dirty="0" smtClean="0">
                      <a:solidFill>
                        <a:srgbClr val="000000"/>
                      </a:solidFill>
                    </a:rPr>
                    <a:t>D</a:t>
                  </a:r>
                  <a:r>
                    <a:rPr lang="en-US" sz="1400" baseline="-25000" dirty="0" smtClean="0">
                      <a:solidFill>
                        <a:srgbClr val="000000"/>
                      </a:solidFill>
                    </a:rPr>
                    <a:t>₤</a:t>
                  </a:r>
                  <a:endParaRPr lang="en-US" sz="1400" baseline="-25000" dirty="0">
                    <a:solidFill>
                      <a:srgbClr val="000000"/>
                    </a:solidFill>
                  </a:endParaRPr>
                </a:p>
              </p:txBody>
            </p:sp>
            <p:sp>
              <p:nvSpPr>
                <p:cNvPr id="78" name="TextBox 77"/>
                <p:cNvSpPr txBox="1"/>
                <p:nvPr/>
              </p:nvSpPr>
              <p:spPr>
                <a:xfrm>
                  <a:off x="9080500" y="1905000"/>
                  <a:ext cx="736600" cy="484716"/>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a:t>
                  </a:r>
                  <a:endParaRPr lang="en-US" sz="1400" baseline="-25000" dirty="0">
                    <a:solidFill>
                      <a:srgbClr val="000000"/>
                    </a:solidFill>
                  </a:endParaRPr>
                </a:p>
              </p:txBody>
            </p:sp>
            <p:cxnSp>
              <p:nvCxnSpPr>
                <p:cNvPr id="79" name="Straight Connector 78"/>
                <p:cNvCxnSpPr/>
                <p:nvPr/>
              </p:nvCxnSpPr>
              <p:spPr>
                <a:xfrm flipH="1">
                  <a:off x="5901690" y="3561460"/>
                  <a:ext cx="1741678" cy="0"/>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7629652" y="3561460"/>
                  <a:ext cx="0" cy="1783588"/>
                </a:xfrm>
                <a:prstGeom prst="line">
                  <a:avLst/>
                </a:prstGeom>
                <a:ln w="38100" cap="flat" cmpd="sng" algn="ctr">
                  <a:solidFill>
                    <a:srgbClr val="FFF4BD"/>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7404100" y="5389700"/>
                  <a:ext cx="584200" cy="484716"/>
                </a:xfrm>
                <a:prstGeom prst="rect">
                  <a:avLst/>
                </a:prstGeom>
                <a:noFill/>
              </p:spPr>
              <p:txBody>
                <a:bodyPr vert="horz" rtlCol="0">
                  <a:spAutoFit/>
                </a:bodyPr>
                <a:lstStyle/>
                <a:p>
                  <a:r>
                    <a:rPr lang="en-US" sz="1400" dirty="0" err="1">
                      <a:solidFill>
                        <a:srgbClr val="000000"/>
                      </a:solidFill>
                    </a:rPr>
                    <a:t>Q</a:t>
                  </a:r>
                  <a:r>
                    <a:rPr lang="en-US" sz="1400" baseline="-25000" dirty="0" err="1">
                      <a:solidFill>
                        <a:srgbClr val="000000"/>
                      </a:solidFill>
                    </a:rPr>
                    <a:t>e</a:t>
                  </a:r>
                  <a:endParaRPr lang="en-US" sz="1400" baseline="-25000" dirty="0">
                    <a:solidFill>
                      <a:srgbClr val="000000"/>
                    </a:solidFill>
                  </a:endParaRPr>
                </a:p>
              </p:txBody>
            </p:sp>
            <p:sp>
              <p:nvSpPr>
                <p:cNvPr id="82" name="TextBox 81"/>
                <p:cNvSpPr txBox="1"/>
                <p:nvPr/>
              </p:nvSpPr>
              <p:spPr>
                <a:xfrm>
                  <a:off x="5233293" y="3378279"/>
                  <a:ext cx="885813" cy="484716"/>
                </a:xfrm>
                <a:prstGeom prst="rect">
                  <a:avLst/>
                </a:prstGeom>
                <a:noFill/>
              </p:spPr>
              <p:txBody>
                <a:bodyPr vert="horz" wrap="square" rtlCol="0">
                  <a:spAutoFit/>
                </a:bodyPr>
                <a:lstStyle/>
                <a:p>
                  <a:r>
                    <a:rPr lang="en-US" sz="1400" dirty="0" smtClean="0">
                      <a:solidFill>
                        <a:srgbClr val="000000"/>
                      </a:solidFill>
                    </a:rPr>
                    <a:t>1.56</a:t>
                  </a:r>
                  <a:endParaRPr lang="en-US" sz="1400" dirty="0">
                    <a:solidFill>
                      <a:srgbClr val="000000"/>
                    </a:solidFill>
                  </a:endParaRPr>
                </a:p>
              </p:txBody>
            </p:sp>
            <p:sp>
              <p:nvSpPr>
                <p:cNvPr id="83" name="TextBox 82"/>
                <p:cNvSpPr txBox="1"/>
                <p:nvPr/>
              </p:nvSpPr>
              <p:spPr>
                <a:xfrm>
                  <a:off x="9435132" y="5406309"/>
                  <a:ext cx="584200" cy="484716"/>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a:t>
                  </a:r>
                </a:p>
              </p:txBody>
            </p:sp>
            <p:cxnSp>
              <p:nvCxnSpPr>
                <p:cNvPr id="102" name="Straight Connector 101"/>
                <p:cNvCxnSpPr/>
                <p:nvPr/>
              </p:nvCxnSpPr>
              <p:spPr>
                <a:xfrm flipH="1">
                  <a:off x="5901690" y="4012324"/>
                  <a:ext cx="2275078"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8119223" y="4069625"/>
                  <a:ext cx="0" cy="1275423"/>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V="1">
                  <a:off x="7119166" y="2930050"/>
                  <a:ext cx="2115204" cy="2164546"/>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9119280" y="2509535"/>
                  <a:ext cx="736600" cy="484716"/>
                </a:xfrm>
                <a:prstGeom prst="rect">
                  <a:avLst/>
                </a:prstGeom>
                <a:noFill/>
              </p:spPr>
              <p:txBody>
                <a:bodyPr vert="horz" rtlCol="0">
                  <a:spAutoFit/>
                </a:bodyPr>
                <a:lstStyle/>
                <a:p>
                  <a:r>
                    <a:rPr lang="en-US" sz="1400" dirty="0" smtClean="0">
                      <a:solidFill>
                        <a:srgbClr val="000000"/>
                      </a:solidFill>
                    </a:rPr>
                    <a:t>S</a:t>
                  </a:r>
                  <a:r>
                    <a:rPr lang="en-US" sz="1400" baseline="-25000" dirty="0" smtClean="0">
                      <a:solidFill>
                        <a:srgbClr val="000000"/>
                      </a:solidFill>
                    </a:rPr>
                    <a:t>₤1</a:t>
                  </a:r>
                  <a:endParaRPr lang="en-US" sz="1400" baseline="-25000" dirty="0">
                    <a:solidFill>
                      <a:srgbClr val="000000"/>
                    </a:solidFill>
                  </a:endParaRPr>
                </a:p>
              </p:txBody>
            </p:sp>
            <p:sp>
              <p:nvSpPr>
                <p:cNvPr id="108" name="TextBox 107"/>
                <p:cNvSpPr txBox="1"/>
                <p:nvPr/>
              </p:nvSpPr>
              <p:spPr>
                <a:xfrm>
                  <a:off x="5219057" y="3824922"/>
                  <a:ext cx="885813" cy="484716"/>
                </a:xfrm>
                <a:prstGeom prst="rect">
                  <a:avLst/>
                </a:prstGeom>
                <a:noFill/>
              </p:spPr>
              <p:txBody>
                <a:bodyPr vert="horz" wrap="square" rtlCol="0">
                  <a:spAutoFit/>
                </a:bodyPr>
                <a:lstStyle/>
                <a:p>
                  <a:r>
                    <a:rPr lang="en-US" sz="1400" dirty="0" smtClean="0">
                      <a:solidFill>
                        <a:srgbClr val="000000"/>
                      </a:solidFill>
                    </a:rPr>
                    <a:t>1.25</a:t>
                  </a:r>
                  <a:endParaRPr lang="en-US" sz="1400" dirty="0">
                    <a:solidFill>
                      <a:srgbClr val="000000"/>
                    </a:solidFill>
                  </a:endParaRPr>
                </a:p>
              </p:txBody>
            </p:sp>
            <p:sp>
              <p:nvSpPr>
                <p:cNvPr id="114" name="TextBox 113"/>
                <p:cNvSpPr txBox="1"/>
                <p:nvPr/>
              </p:nvSpPr>
              <p:spPr>
                <a:xfrm>
                  <a:off x="7935047" y="5389700"/>
                  <a:ext cx="584200" cy="484716"/>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1</a:t>
                  </a:r>
                  <a:endParaRPr lang="en-US" sz="1400" baseline="-25000" dirty="0">
                    <a:solidFill>
                      <a:srgbClr val="000000"/>
                    </a:solidFill>
                  </a:endParaRPr>
                </a:p>
              </p:txBody>
            </p:sp>
          </p:grpSp>
          <p:cxnSp>
            <p:nvCxnSpPr>
              <p:cNvPr id="106" name="Straight Arrow Connector 105"/>
              <p:cNvCxnSpPr/>
              <p:nvPr/>
            </p:nvCxnSpPr>
            <p:spPr>
              <a:xfrm>
                <a:off x="7403636" y="3073242"/>
                <a:ext cx="558954"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grpSp>
      <p:sp>
        <p:nvSpPr>
          <p:cNvPr id="18" name="TextBox 17"/>
          <p:cNvSpPr txBox="1"/>
          <p:nvPr/>
        </p:nvSpPr>
        <p:spPr>
          <a:xfrm>
            <a:off x="0" y="4506605"/>
            <a:ext cx="9144000" cy="1246495"/>
          </a:xfrm>
          <a:prstGeom prst="rect">
            <a:avLst/>
          </a:prstGeom>
          <a:noFill/>
        </p:spPr>
        <p:txBody>
          <a:bodyPr wrap="square" rtlCol="0">
            <a:spAutoFit/>
          </a:bodyPr>
          <a:lstStyle/>
          <a:p>
            <a:r>
              <a:rPr lang="en-US" b="1" dirty="0" smtClean="0">
                <a:solidFill>
                  <a:srgbClr val="0000CC"/>
                </a:solidFill>
              </a:rPr>
              <a:t>Assume demand for dollars increases in Britain:</a:t>
            </a:r>
          </a:p>
          <a:p>
            <a:pPr marL="285750" indent="-285750">
              <a:buFont typeface="Arial" pitchFamily="34" charset="0"/>
              <a:buChar char="•"/>
            </a:pPr>
            <a:r>
              <a:rPr lang="en-US" dirty="0" smtClean="0"/>
              <a:t>The D$ curve shifts outwards, causing the dollar to become more scarce in Britain. The dollar appreciates.</a:t>
            </a:r>
          </a:p>
          <a:p>
            <a:pPr marL="285750" indent="-285750">
              <a:buFont typeface="Arial" pitchFamily="34" charset="0"/>
              <a:buChar char="•"/>
            </a:pPr>
            <a:r>
              <a:rPr lang="en-US" dirty="0" smtClean="0"/>
              <a:t>In order to buy acquire more dollars, British households, firms, government or banks must supply more pounds. Pounds become less scarce in the US market, and therefore depreciates.</a:t>
            </a:r>
          </a:p>
          <a:p>
            <a:pPr marL="285750" indent="-285750">
              <a:buFont typeface="Arial" pitchFamily="34" charset="0"/>
              <a:buChar char="•"/>
            </a:pPr>
            <a:r>
              <a:rPr lang="en-US" i="1" dirty="0" smtClean="0">
                <a:solidFill>
                  <a:srgbClr val="FF0000"/>
                </a:solidFill>
              </a:rPr>
              <a:t>An appreciation of one currency is always accompanied by a depreciation of the other currency.</a:t>
            </a:r>
            <a:endParaRPr lang="en-US" i="1" dirty="0">
              <a:solidFill>
                <a:srgbClr val="FF0000"/>
              </a:solidFill>
            </a:endParaRPr>
          </a:p>
        </p:txBody>
      </p:sp>
      <p:sp>
        <p:nvSpPr>
          <p:cNvPr id="115" name="TextBox 114"/>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The Forex Market</a:t>
            </a:r>
            <a:endParaRPr lang="en-US" sz="1400" i="1" dirty="0">
              <a:latin typeface="Lucida Sans - 18"/>
            </a:endParaRPr>
          </a:p>
        </p:txBody>
      </p:sp>
    </p:spTree>
    <p:extLst>
      <p:ext uri="{BB962C8B-B14F-4D97-AF65-F5344CB8AC3E}">
        <p14:creationId xmlns:p14="http://schemas.microsoft.com/office/powerpoint/2010/main" val="12785131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8">
                                            <p:txEl>
                                              <p:pRg st="1" end="1"/>
                                            </p:txEl>
                                          </p:spTgt>
                                        </p:tgtEl>
                                      </p:cBhvr>
                                    </p:animEffect>
                                    <p:animScale>
                                      <p:cBhvr>
                                        <p:cTn id="7" dur="250" autoRev="1" fill="hold"/>
                                        <p:tgtEl>
                                          <p:spTgt spid="18">
                                            <p:txEl>
                                              <p:pRg st="1" end="1"/>
                                            </p:txEl>
                                          </p:spTgt>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18">
                                            <p:txEl>
                                              <p:pRg st="2" end="2"/>
                                            </p:txEl>
                                          </p:spTgt>
                                        </p:tgtEl>
                                      </p:cBhvr>
                                    </p:animEffect>
                                    <p:animScale>
                                      <p:cBhvr>
                                        <p:cTn id="10" dur="250" autoRev="1" fill="hold"/>
                                        <p:tgtEl>
                                          <p:spTgt spid="18">
                                            <p:txEl>
                                              <p:pRg st="2" end="2"/>
                                            </p:txEl>
                                          </p:spTgt>
                                        </p:tgtEl>
                                      </p:cBhvr>
                                      <p:by x="105000" y="105000"/>
                                    </p:animScale>
                                  </p:childTnLst>
                                </p:cTn>
                              </p:par>
                              <p:par>
                                <p:cTn id="11" presetID="26" presetClass="emph" presetSubtype="0" fill="hold" nodeType="withEffect">
                                  <p:stCondLst>
                                    <p:cond delay="0"/>
                                  </p:stCondLst>
                                  <p:childTnLst>
                                    <p:animEffect transition="out" filter="fade">
                                      <p:cBhvr>
                                        <p:cTn id="12" dur="500" tmFilter="0, 0; .2, .5; .8, .5; 1, 0"/>
                                        <p:tgtEl>
                                          <p:spTgt spid="18">
                                            <p:txEl>
                                              <p:pRg st="3" end="3"/>
                                            </p:txEl>
                                          </p:spTgt>
                                        </p:tgtEl>
                                      </p:cBhvr>
                                    </p:animEffect>
                                    <p:animScale>
                                      <p:cBhvr>
                                        <p:cTn id="13" dur="250" autoRev="1" fill="hold"/>
                                        <p:tgtEl>
                                          <p:spTgt spid="18">
                                            <p:txEl>
                                              <p:pRg st="3" end="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 name="TextBox 15"/>
              <p:cNvSpPr txBox="1"/>
              <p:nvPr/>
            </p:nvSpPr>
            <p:spPr>
              <a:xfrm>
                <a:off x="0" y="723900"/>
                <a:ext cx="9144000" cy="5170646"/>
              </a:xfrm>
              <a:prstGeom prst="rect">
                <a:avLst/>
              </a:prstGeom>
              <a:noFill/>
            </p:spPr>
            <p:txBody>
              <a:bodyPr wrap="square" rtlCol="0">
                <a:spAutoFit/>
              </a:bodyPr>
              <a:lstStyle/>
              <a:p>
                <a:r>
                  <a:rPr lang="en-US" sz="2400" dirty="0" smtClean="0">
                    <a:solidFill>
                      <a:srgbClr val="FF0000"/>
                    </a:solidFill>
                  </a:rPr>
                  <a:t>Exchange Rates Determined from Equations</a:t>
                </a:r>
              </a:p>
              <a:p>
                <a:r>
                  <a:rPr lang="en-US" sz="1800" dirty="0" smtClean="0"/>
                  <a:t>As with goods in product markets, the demand for and supply of a currency in a foreign exchange market can be expressed using linear equations. From these, we can determine the equilibrium exchange rate and the quantities of the currency that will be traded in a country.</a:t>
                </a:r>
              </a:p>
              <a:p>
                <a:endParaRPr lang="en-US" sz="1000" dirty="0"/>
              </a:p>
              <a:p>
                <a:r>
                  <a:rPr lang="en-US" sz="1800" dirty="0" smtClean="0"/>
                  <a:t>Assume the demand and supply for Euros in Switzerland is represented by the equation </a:t>
                </a:r>
              </a:p>
              <a:p>
                <a:pPr algn="ctr"/>
                <a14:m>
                  <m:oMathPara xmlns="" xmlns:m="http://schemas.openxmlformats.org/officeDocument/2006/math">
                    <m:oMathParaPr>
                      <m:jc m:val="centerGroup"/>
                    </m:oMathParaPr>
                    <m:oMath xmlns:m="http://schemas.openxmlformats.org/officeDocument/2006/math">
                      <m:r>
                        <a:rPr lang="en-US" sz="2400" b="1" i="1" smtClean="0">
                          <a:solidFill>
                            <a:srgbClr val="0000CC"/>
                          </a:solidFill>
                          <a:latin typeface="Cambria Math"/>
                        </a:rPr>
                        <m:t>𝑸𝒅</m:t>
                      </m:r>
                      <m:r>
                        <a:rPr lang="en-US" sz="2400" b="1" i="1" smtClean="0">
                          <a:solidFill>
                            <a:srgbClr val="0000CC"/>
                          </a:solidFill>
                          <a:latin typeface="Cambria Math"/>
                        </a:rPr>
                        <m:t>=</m:t>
                      </m:r>
                      <m:r>
                        <a:rPr lang="en-US" sz="2400" b="1" i="1" smtClean="0">
                          <a:solidFill>
                            <a:srgbClr val="0000CC"/>
                          </a:solidFill>
                          <a:latin typeface="Cambria Math"/>
                        </a:rPr>
                        <m:t>𝟏𝟎𝟎</m:t>
                      </m:r>
                      <m:r>
                        <a:rPr lang="en-US" sz="2400" b="1" i="1" smtClean="0">
                          <a:solidFill>
                            <a:srgbClr val="0000CC"/>
                          </a:solidFill>
                          <a:latin typeface="Cambria Math"/>
                        </a:rPr>
                        <m:t>−</m:t>
                      </m:r>
                      <m:r>
                        <a:rPr lang="en-US" sz="2400" b="1" i="1" smtClean="0">
                          <a:solidFill>
                            <a:srgbClr val="0000CC"/>
                          </a:solidFill>
                          <a:latin typeface="Cambria Math"/>
                        </a:rPr>
                        <m:t>𝟓𝟎</m:t>
                      </m:r>
                      <m:r>
                        <a:rPr lang="en-US" sz="2400" b="1" i="1" smtClean="0">
                          <a:solidFill>
                            <a:srgbClr val="0000CC"/>
                          </a:solidFill>
                          <a:latin typeface="Cambria Math"/>
                        </a:rPr>
                        <m:t>𝑬</m:t>
                      </m:r>
                    </m:oMath>
                  </m:oMathPara>
                </a14:m>
                <a:endParaRPr lang="en-US" sz="2400" b="1" dirty="0" smtClean="0">
                  <a:solidFill>
                    <a:srgbClr val="0000CC"/>
                  </a:solidFill>
                </a:endParaRPr>
              </a:p>
              <a:p>
                <a:pPr algn="ctr"/>
                <a:r>
                  <a:rPr lang="en-US" sz="1400" dirty="0" smtClean="0"/>
                  <a:t> and supply as: </a:t>
                </a:r>
                <a:endParaRPr lang="en-US" sz="1400" b="0" i="1" dirty="0" smtClean="0">
                  <a:latin typeface="Cambria Math"/>
                </a:endParaRPr>
              </a:p>
              <a:p>
                <a:pPr algn="ctr"/>
                <a14:m>
                  <m:oMathPara xmlns="" xmlns:m="http://schemas.openxmlformats.org/officeDocument/2006/math">
                    <m:oMathParaPr>
                      <m:jc m:val="centerGroup"/>
                    </m:oMathParaPr>
                    <m:oMath xmlns:m="http://schemas.openxmlformats.org/officeDocument/2006/math">
                      <m:r>
                        <a:rPr lang="en-US" sz="2400" b="1" i="1" smtClean="0">
                          <a:solidFill>
                            <a:srgbClr val="FF0000"/>
                          </a:solidFill>
                          <a:latin typeface="Cambria Math"/>
                        </a:rPr>
                        <m:t>𝑸𝒔</m:t>
                      </m:r>
                      <m:r>
                        <a:rPr lang="en-US" sz="2400" b="1" i="1" smtClean="0">
                          <a:solidFill>
                            <a:srgbClr val="FF0000"/>
                          </a:solidFill>
                          <a:latin typeface="Cambria Math"/>
                        </a:rPr>
                        <m:t>=</m:t>
                      </m:r>
                      <m:r>
                        <a:rPr lang="en-US" sz="2400" b="1" i="1" smtClean="0">
                          <a:solidFill>
                            <a:srgbClr val="FF0000"/>
                          </a:solidFill>
                          <a:latin typeface="Cambria Math"/>
                        </a:rPr>
                        <m:t>𝟏𝟎</m:t>
                      </m:r>
                      <m:r>
                        <a:rPr lang="en-US" sz="2400" b="1" i="1" smtClean="0">
                          <a:solidFill>
                            <a:srgbClr val="FF0000"/>
                          </a:solidFill>
                          <a:latin typeface="Cambria Math"/>
                        </a:rPr>
                        <m:t>+</m:t>
                      </m:r>
                      <m:r>
                        <a:rPr lang="en-US" sz="2400" b="1" i="1" smtClean="0">
                          <a:solidFill>
                            <a:srgbClr val="FF0000"/>
                          </a:solidFill>
                          <a:latin typeface="Cambria Math"/>
                        </a:rPr>
                        <m:t>𝟑𝟎</m:t>
                      </m:r>
                      <m:r>
                        <a:rPr lang="en-US" sz="2400" b="1" i="1" smtClean="0">
                          <a:solidFill>
                            <a:srgbClr val="FF0000"/>
                          </a:solidFill>
                          <a:latin typeface="Cambria Math"/>
                        </a:rPr>
                        <m:t>𝑬</m:t>
                      </m:r>
                    </m:oMath>
                  </m:oMathPara>
                </a14:m>
                <a:endParaRPr lang="en-US" sz="2400" b="1" dirty="0" smtClean="0">
                  <a:solidFill>
                    <a:srgbClr val="FF0000"/>
                  </a:solidFill>
                </a:endParaRPr>
              </a:p>
              <a:p>
                <a:pPr marL="285750" indent="-285750">
                  <a:buFont typeface="Arial" pitchFamily="34" charset="0"/>
                  <a:buChar char="•"/>
                </a:pPr>
                <a:r>
                  <a:rPr lang="en-US" sz="1800" dirty="0" smtClean="0"/>
                  <a:t>The equations express how many </a:t>
                </a:r>
                <a:r>
                  <a:rPr lang="en-US" sz="1800" i="1" dirty="0" smtClean="0"/>
                  <a:t>millions of euros would be demanded and supplied at different exchange rates for the euro.</a:t>
                </a:r>
                <a:endParaRPr lang="en-US" sz="1800" dirty="0" smtClean="0"/>
              </a:p>
              <a:p>
                <a:pPr marL="285750" indent="-285750">
                  <a:buFont typeface="Arial" pitchFamily="34" charset="0"/>
                  <a:buChar char="•"/>
                </a:pPr>
                <a:r>
                  <a:rPr lang="en-US" sz="1800" i="1" dirty="0" smtClean="0"/>
                  <a:t>E</a:t>
                </a:r>
                <a:r>
                  <a:rPr lang="en-US" sz="1800" dirty="0" smtClean="0"/>
                  <a:t> is the exchange rates in of euros in Swiss francs (CHF)</a:t>
                </a:r>
              </a:p>
              <a:p>
                <a:pPr marL="667832" lvl="1" indent="-285750">
                  <a:buFont typeface="Wingdings" pitchFamily="2" charset="2"/>
                  <a:buChar char="Ø"/>
                </a:pPr>
                <a:r>
                  <a:rPr lang="en-US" sz="1600" dirty="0" smtClean="0">
                    <a:solidFill>
                      <a:schemeClr val="tx1">
                        <a:lumMod val="50000"/>
                        <a:lumOff val="50000"/>
                      </a:schemeClr>
                    </a:solidFill>
                  </a:rPr>
                  <a:t>For every 1 CHF increase in the price of a euro, </a:t>
                </a:r>
                <a:r>
                  <a:rPr lang="en-US" sz="1600" b="1" dirty="0" smtClean="0">
                    <a:solidFill>
                      <a:srgbClr val="0000CC"/>
                    </a:solidFill>
                  </a:rPr>
                  <a:t>50 million </a:t>
                </a:r>
                <a:r>
                  <a:rPr lang="en-US" sz="1600" b="1" i="1" dirty="0" smtClean="0">
                    <a:solidFill>
                      <a:srgbClr val="0000CC"/>
                    </a:solidFill>
                  </a:rPr>
                  <a:t>fewer </a:t>
                </a:r>
                <a:r>
                  <a:rPr lang="en-US" sz="1600" dirty="0" smtClean="0">
                    <a:solidFill>
                      <a:schemeClr val="tx1">
                        <a:lumMod val="50000"/>
                        <a:lumOff val="50000"/>
                      </a:schemeClr>
                    </a:solidFill>
                  </a:rPr>
                  <a:t>euros will be demanded by Swiss households. This is because European goods are getting </a:t>
                </a:r>
                <a:r>
                  <a:rPr lang="en-US" sz="1600" i="1" dirty="0" smtClean="0">
                    <a:solidFill>
                      <a:schemeClr val="tx1">
                        <a:lumMod val="50000"/>
                        <a:lumOff val="50000"/>
                      </a:schemeClr>
                    </a:solidFill>
                  </a:rPr>
                  <a:t>more expensive</a:t>
                </a:r>
                <a:r>
                  <a:rPr lang="en-US" sz="1600" dirty="0" smtClean="0">
                    <a:solidFill>
                      <a:schemeClr val="tx1">
                        <a:lumMod val="50000"/>
                        <a:lumOff val="50000"/>
                      </a:schemeClr>
                    </a:solidFill>
                  </a:rPr>
                  <a:t> and thus Swiss demand less of the European currency.</a:t>
                </a:r>
              </a:p>
              <a:p>
                <a:pPr marL="667832" lvl="1" indent="-285750">
                  <a:buFont typeface="Wingdings" pitchFamily="2" charset="2"/>
                  <a:buChar char="Ø"/>
                </a:pPr>
                <a:r>
                  <a:rPr lang="en-US" sz="1600" dirty="0" smtClean="0">
                    <a:solidFill>
                      <a:schemeClr val="tx1">
                        <a:lumMod val="50000"/>
                        <a:lumOff val="50000"/>
                      </a:schemeClr>
                    </a:solidFill>
                  </a:rPr>
                  <a:t>For every 1</a:t>
                </a:r>
                <a:r>
                  <a:rPr lang="en-US" sz="1600" dirty="0">
                    <a:solidFill>
                      <a:schemeClr val="tx1">
                        <a:lumMod val="50000"/>
                        <a:lumOff val="50000"/>
                      </a:schemeClr>
                    </a:solidFill>
                  </a:rPr>
                  <a:t> </a:t>
                </a:r>
                <a:r>
                  <a:rPr lang="en-US" sz="1600" dirty="0" smtClean="0">
                    <a:solidFill>
                      <a:schemeClr val="tx1">
                        <a:lumMod val="50000"/>
                        <a:lumOff val="50000"/>
                      </a:schemeClr>
                    </a:solidFill>
                  </a:rPr>
                  <a:t>CHF increase in the value of a euro, Europeans will supply </a:t>
                </a:r>
                <a:r>
                  <a:rPr lang="en-US" sz="1600" b="1" dirty="0" smtClean="0">
                    <a:solidFill>
                      <a:srgbClr val="0000CC"/>
                    </a:solidFill>
                  </a:rPr>
                  <a:t>30 million </a:t>
                </a:r>
                <a:r>
                  <a:rPr lang="en-US" sz="1600" b="1" i="1" dirty="0" smtClean="0">
                    <a:solidFill>
                      <a:srgbClr val="0000CC"/>
                    </a:solidFill>
                  </a:rPr>
                  <a:t>more </a:t>
                </a:r>
                <a:r>
                  <a:rPr lang="en-US" sz="1600" dirty="0" smtClean="0">
                    <a:solidFill>
                      <a:schemeClr val="tx1">
                        <a:lumMod val="50000"/>
                        <a:lumOff val="50000"/>
                      </a:schemeClr>
                    </a:solidFill>
                  </a:rPr>
                  <a:t>euros to the Swiss market. This is because Swiss goods are becoming </a:t>
                </a:r>
                <a:r>
                  <a:rPr lang="en-US" sz="1600" i="1" dirty="0" smtClean="0">
                    <a:solidFill>
                      <a:schemeClr val="tx1">
                        <a:lumMod val="50000"/>
                        <a:lumOff val="50000"/>
                      </a:schemeClr>
                    </a:solidFill>
                  </a:rPr>
                  <a:t>cheaper</a:t>
                </a:r>
                <a:r>
                  <a:rPr lang="en-US" sz="1600" dirty="0">
                    <a:solidFill>
                      <a:schemeClr val="tx1">
                        <a:lumMod val="50000"/>
                        <a:lumOff val="50000"/>
                      </a:schemeClr>
                    </a:solidFill>
                  </a:rPr>
                  <a:t> </a:t>
                </a:r>
                <a:r>
                  <a:rPr lang="en-US" sz="1600" dirty="0" smtClean="0">
                    <a:solidFill>
                      <a:schemeClr val="tx1">
                        <a:lumMod val="50000"/>
                        <a:lumOff val="50000"/>
                      </a:schemeClr>
                    </a:solidFill>
                  </a:rPr>
                  <a:t>to European households, so Europeans supply more euros in order to buy Swiss goods. </a:t>
                </a:r>
              </a:p>
            </p:txBody>
          </p:sp>
        </mc:Choice>
        <mc:Fallback xmlns="">
          <p:sp>
            <p:nvSpPr>
              <p:cNvPr id="16" name="TextBox 15"/>
              <p:cNvSpPr txBox="1">
                <a:spLocks noRot="1" noChangeAspect="1" noMove="1" noResize="1" noEditPoints="1" noAdjustHandles="1" noChangeArrowheads="1" noChangeShapeType="1" noTextEdit="1"/>
              </p:cNvSpPr>
              <p:nvPr/>
            </p:nvSpPr>
            <p:spPr>
              <a:xfrm>
                <a:off x="0" y="723900"/>
                <a:ext cx="9144000" cy="5170646"/>
              </a:xfrm>
              <a:prstGeom prst="rect">
                <a:avLst/>
              </a:prstGeom>
              <a:blipFill rotWithShape="1">
                <a:blip r:embed="rId2"/>
                <a:stretch>
                  <a:fillRect l="-1000" t="-943" r="-267"/>
                </a:stretch>
              </a:blipFill>
            </p:spPr>
            <p:txBody>
              <a:bodyPr/>
              <a:lstStyle/>
              <a:p>
                <a:r>
                  <a:rPr lang="en-US">
                    <a:noFill/>
                  </a:rPr>
                  <a:t> </a:t>
                </a:r>
              </a:p>
            </p:txBody>
          </p:sp>
        </mc:Fallback>
      </mc:AlternateContent>
      <p:sp>
        <p:nvSpPr>
          <p:cNvPr id="3" name="TextBox 2"/>
          <p:cNvSpPr txBox="1"/>
          <p:nvPr/>
        </p:nvSpPr>
        <p:spPr>
          <a:xfrm>
            <a:off x="4572000" y="200630"/>
            <a:ext cx="3166110" cy="292606"/>
          </a:xfrm>
          <a:prstGeom prst="rect">
            <a:avLst/>
          </a:prstGeom>
          <a:noFill/>
        </p:spPr>
        <p:txBody>
          <a:bodyPr vert="horz" wrap="square" lIns="76416" tIns="38208" rIns="76416" bIns="38208" rtlCol="0">
            <a:spAutoFit/>
          </a:bodyPr>
          <a:lstStyle/>
          <a:p>
            <a:pPr algn="ctr"/>
            <a:r>
              <a:rPr lang="en-US" sz="1400" i="1" dirty="0" smtClean="0">
                <a:latin typeface="Lucida Sans - 24"/>
              </a:rPr>
              <a:t>Calculating Exchange Rates</a:t>
            </a:r>
            <a:endParaRPr lang="en-US" sz="1400" i="1" dirty="0">
              <a:latin typeface="Lucida Sans - 18"/>
            </a:endParaRPr>
          </a:p>
        </p:txBody>
      </p:sp>
    </p:spTree>
    <p:extLst>
      <p:ext uri="{BB962C8B-B14F-4D97-AF65-F5344CB8AC3E}">
        <p14:creationId xmlns:p14="http://schemas.microsoft.com/office/powerpoint/2010/main" val="13879532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1902</TotalTime>
  <Words>4989</Words>
  <Application>Microsoft Macintosh PowerPoint</Application>
  <PresentationFormat>On-screen Show (16:10)</PresentationFormat>
  <Paragraphs>412</Paragraphs>
  <Slides>26</Slides>
  <Notes>0</Notes>
  <HiddenSlides>0</HiddenSlides>
  <MMClips>4</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 Department</dc:creator>
  <cp:lastModifiedBy>Campbell Davidson</cp:lastModifiedBy>
  <cp:revision>69</cp:revision>
  <dcterms:created xsi:type="dcterms:W3CDTF">2009-09-18T13:12:30Z</dcterms:created>
  <dcterms:modified xsi:type="dcterms:W3CDTF">2015-10-09T07:25:17Z</dcterms:modified>
</cp:coreProperties>
</file>